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63" r:id="rId5"/>
  </p:sldIdLst>
  <p:sldSz cx="9906000" cy="6858000" type="A4"/>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東京都" initials="T" lastIdx="2" clrIdx="0">
    <p:extLst>
      <p:ext uri="{19B8F6BF-5375-455C-9EA6-DF929625EA0E}">
        <p15:presenceInfo xmlns:p15="http://schemas.microsoft.com/office/powerpoint/2012/main" userId="東京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F99FF"/>
    <a:srgbClr val="C23E1C"/>
    <a:srgbClr val="FF0000"/>
    <a:srgbClr val="C44827"/>
    <a:srgbClr val="006600"/>
    <a:srgbClr val="FFCC00"/>
    <a:srgbClr val="E020D2"/>
    <a:srgbClr val="66FF99"/>
    <a:srgbClr val="FAA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8" autoAdjust="0"/>
    <p:restoredTop sz="94660"/>
  </p:normalViewPr>
  <p:slideViewPr>
    <p:cSldViewPr snapToGrid="0">
      <p:cViewPr varScale="1">
        <p:scale>
          <a:sx n="89" d="100"/>
          <a:sy n="89" d="100"/>
        </p:scale>
        <p:origin x="1517"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BA05C0-6F6A-4B94-85E3-2800BAD47B1B}" type="datetimeFigureOut">
              <a:rPr kumimoji="1" lang="ja-JP" altLang="en-US" smtClean="0"/>
              <a:t>2021/12/16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F8E-BDD9-42B6-9681-3FD30D4EA529}" type="slidenum">
              <a:rPr kumimoji="1" lang="ja-JP" altLang="en-US" smtClean="0"/>
              <a:t>‹#›</a:t>
            </a:fld>
            <a:endParaRPr kumimoji="1" lang="ja-JP" altLang="en-US"/>
          </a:p>
        </p:txBody>
      </p:sp>
    </p:spTree>
    <p:extLst>
      <p:ext uri="{BB962C8B-B14F-4D97-AF65-F5344CB8AC3E}">
        <p14:creationId xmlns:p14="http://schemas.microsoft.com/office/powerpoint/2010/main" val="245775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BA05C0-6F6A-4B94-85E3-2800BAD47B1B}" type="datetimeFigureOut">
              <a:rPr kumimoji="1" lang="ja-JP" altLang="en-US" smtClean="0"/>
              <a:t>2021/12/16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F8E-BDD9-42B6-9681-3FD30D4EA529}" type="slidenum">
              <a:rPr kumimoji="1" lang="ja-JP" altLang="en-US" smtClean="0"/>
              <a:t>‹#›</a:t>
            </a:fld>
            <a:endParaRPr kumimoji="1" lang="ja-JP" altLang="en-US"/>
          </a:p>
        </p:txBody>
      </p:sp>
    </p:spTree>
    <p:extLst>
      <p:ext uri="{BB962C8B-B14F-4D97-AF65-F5344CB8AC3E}">
        <p14:creationId xmlns:p14="http://schemas.microsoft.com/office/powerpoint/2010/main" val="133367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BA05C0-6F6A-4B94-85E3-2800BAD47B1B}" type="datetimeFigureOut">
              <a:rPr kumimoji="1" lang="ja-JP" altLang="en-US" smtClean="0"/>
              <a:t>2021/12/16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F8E-BDD9-42B6-9681-3FD30D4EA529}" type="slidenum">
              <a:rPr kumimoji="1" lang="ja-JP" altLang="en-US" smtClean="0"/>
              <a:t>‹#›</a:t>
            </a:fld>
            <a:endParaRPr kumimoji="1" lang="ja-JP" altLang="en-US"/>
          </a:p>
        </p:txBody>
      </p:sp>
    </p:spTree>
    <p:extLst>
      <p:ext uri="{BB962C8B-B14F-4D97-AF65-F5344CB8AC3E}">
        <p14:creationId xmlns:p14="http://schemas.microsoft.com/office/powerpoint/2010/main" val="308957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BA05C0-6F6A-4B94-85E3-2800BAD47B1B}" type="datetimeFigureOut">
              <a:rPr kumimoji="1" lang="ja-JP" altLang="en-US" smtClean="0"/>
              <a:t>2021/12/16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F8E-BDD9-42B6-9681-3FD30D4EA529}" type="slidenum">
              <a:rPr kumimoji="1" lang="ja-JP" altLang="en-US" smtClean="0"/>
              <a:t>‹#›</a:t>
            </a:fld>
            <a:endParaRPr kumimoji="1" lang="ja-JP" altLang="en-US"/>
          </a:p>
        </p:txBody>
      </p:sp>
    </p:spTree>
    <p:extLst>
      <p:ext uri="{BB962C8B-B14F-4D97-AF65-F5344CB8AC3E}">
        <p14:creationId xmlns:p14="http://schemas.microsoft.com/office/powerpoint/2010/main" val="411315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BA05C0-6F6A-4B94-85E3-2800BAD47B1B}" type="datetimeFigureOut">
              <a:rPr kumimoji="1" lang="ja-JP" altLang="en-US" smtClean="0"/>
              <a:t>2021/12/16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8E4F8E-BDD9-42B6-9681-3FD30D4EA529}" type="slidenum">
              <a:rPr kumimoji="1" lang="ja-JP" altLang="en-US" smtClean="0"/>
              <a:t>‹#›</a:t>
            </a:fld>
            <a:endParaRPr kumimoji="1" lang="ja-JP" altLang="en-US"/>
          </a:p>
        </p:txBody>
      </p:sp>
    </p:spTree>
    <p:extLst>
      <p:ext uri="{BB962C8B-B14F-4D97-AF65-F5344CB8AC3E}">
        <p14:creationId xmlns:p14="http://schemas.microsoft.com/office/powerpoint/2010/main" val="174023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2BA05C0-6F6A-4B94-85E3-2800BAD47B1B}" type="datetimeFigureOut">
              <a:rPr kumimoji="1" lang="ja-JP" altLang="en-US" smtClean="0"/>
              <a:t>2021/12/16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8E4F8E-BDD9-42B6-9681-3FD30D4EA529}" type="slidenum">
              <a:rPr kumimoji="1" lang="ja-JP" altLang="en-US" smtClean="0"/>
              <a:t>‹#›</a:t>
            </a:fld>
            <a:endParaRPr kumimoji="1" lang="ja-JP" altLang="en-US"/>
          </a:p>
        </p:txBody>
      </p:sp>
    </p:spTree>
    <p:extLst>
      <p:ext uri="{BB962C8B-B14F-4D97-AF65-F5344CB8AC3E}">
        <p14:creationId xmlns:p14="http://schemas.microsoft.com/office/powerpoint/2010/main" val="296764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2BA05C0-6F6A-4B94-85E3-2800BAD47B1B}" type="datetimeFigureOut">
              <a:rPr kumimoji="1" lang="ja-JP" altLang="en-US" smtClean="0"/>
              <a:t>2021/12/16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8E4F8E-BDD9-42B6-9681-3FD30D4EA529}" type="slidenum">
              <a:rPr kumimoji="1" lang="ja-JP" altLang="en-US" smtClean="0"/>
              <a:t>‹#›</a:t>
            </a:fld>
            <a:endParaRPr kumimoji="1" lang="ja-JP" altLang="en-US"/>
          </a:p>
        </p:txBody>
      </p:sp>
    </p:spTree>
    <p:extLst>
      <p:ext uri="{BB962C8B-B14F-4D97-AF65-F5344CB8AC3E}">
        <p14:creationId xmlns:p14="http://schemas.microsoft.com/office/powerpoint/2010/main" val="176007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2BA05C0-6F6A-4B94-85E3-2800BAD47B1B}" type="datetimeFigureOut">
              <a:rPr kumimoji="1" lang="ja-JP" altLang="en-US" smtClean="0"/>
              <a:t>2021/12/16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8E4F8E-BDD9-42B6-9681-3FD30D4EA529}" type="slidenum">
              <a:rPr kumimoji="1" lang="ja-JP" altLang="en-US" smtClean="0"/>
              <a:t>‹#›</a:t>
            </a:fld>
            <a:endParaRPr kumimoji="1" lang="ja-JP" altLang="en-US"/>
          </a:p>
        </p:txBody>
      </p:sp>
    </p:spTree>
    <p:extLst>
      <p:ext uri="{BB962C8B-B14F-4D97-AF65-F5344CB8AC3E}">
        <p14:creationId xmlns:p14="http://schemas.microsoft.com/office/powerpoint/2010/main" val="226012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A05C0-6F6A-4B94-85E3-2800BAD47B1B}" type="datetimeFigureOut">
              <a:rPr kumimoji="1" lang="ja-JP" altLang="en-US" smtClean="0"/>
              <a:t>2021/12/16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8E4F8E-BDD9-42B6-9681-3FD30D4EA529}" type="slidenum">
              <a:rPr kumimoji="1" lang="ja-JP" altLang="en-US" smtClean="0"/>
              <a:t>‹#›</a:t>
            </a:fld>
            <a:endParaRPr kumimoji="1" lang="ja-JP" altLang="en-US"/>
          </a:p>
        </p:txBody>
      </p:sp>
    </p:spTree>
    <p:extLst>
      <p:ext uri="{BB962C8B-B14F-4D97-AF65-F5344CB8AC3E}">
        <p14:creationId xmlns:p14="http://schemas.microsoft.com/office/powerpoint/2010/main" val="354297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BA05C0-6F6A-4B94-85E3-2800BAD47B1B}" type="datetimeFigureOut">
              <a:rPr kumimoji="1" lang="ja-JP" altLang="en-US" smtClean="0"/>
              <a:t>2021/12/16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8E4F8E-BDD9-42B6-9681-3FD30D4EA529}" type="slidenum">
              <a:rPr kumimoji="1" lang="ja-JP" altLang="en-US" smtClean="0"/>
              <a:t>‹#›</a:t>
            </a:fld>
            <a:endParaRPr kumimoji="1" lang="ja-JP" altLang="en-US"/>
          </a:p>
        </p:txBody>
      </p:sp>
    </p:spTree>
    <p:extLst>
      <p:ext uri="{BB962C8B-B14F-4D97-AF65-F5344CB8AC3E}">
        <p14:creationId xmlns:p14="http://schemas.microsoft.com/office/powerpoint/2010/main" val="11941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BA05C0-6F6A-4B94-85E3-2800BAD47B1B}" type="datetimeFigureOut">
              <a:rPr kumimoji="1" lang="ja-JP" altLang="en-US" smtClean="0"/>
              <a:t>2021/12/16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8E4F8E-BDD9-42B6-9681-3FD30D4EA529}" type="slidenum">
              <a:rPr kumimoji="1" lang="ja-JP" altLang="en-US" smtClean="0"/>
              <a:t>‹#›</a:t>
            </a:fld>
            <a:endParaRPr kumimoji="1" lang="ja-JP" altLang="en-US"/>
          </a:p>
        </p:txBody>
      </p:sp>
    </p:spTree>
    <p:extLst>
      <p:ext uri="{BB962C8B-B14F-4D97-AF65-F5344CB8AC3E}">
        <p14:creationId xmlns:p14="http://schemas.microsoft.com/office/powerpoint/2010/main" val="168452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A05C0-6F6A-4B94-85E3-2800BAD47B1B}" type="datetimeFigureOut">
              <a:rPr kumimoji="1" lang="ja-JP" altLang="en-US" smtClean="0"/>
              <a:t>2021/12/16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E4F8E-BDD9-42B6-9681-3FD30D4EA529}" type="slidenum">
              <a:rPr kumimoji="1" lang="ja-JP" altLang="en-US" smtClean="0"/>
              <a:t>‹#›</a:t>
            </a:fld>
            <a:endParaRPr kumimoji="1" lang="ja-JP" altLang="en-US"/>
          </a:p>
        </p:txBody>
      </p:sp>
    </p:spTree>
    <p:extLst>
      <p:ext uri="{BB962C8B-B14F-4D97-AF65-F5344CB8AC3E}">
        <p14:creationId xmlns:p14="http://schemas.microsoft.com/office/powerpoint/2010/main" val="2267452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100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1" name="テキスト ボックス 100">
            <a:extLst>
              <a:ext uri="{FF2B5EF4-FFF2-40B4-BE49-F238E27FC236}">
                <a16:creationId xmlns:a16="http://schemas.microsoft.com/office/drawing/2014/main" id="{1A3623A9-DBBC-AC45-B69A-DA4D8D3CC018}"/>
              </a:ext>
            </a:extLst>
          </p:cNvPr>
          <p:cNvSpPr txBox="1"/>
          <p:nvPr/>
        </p:nvSpPr>
        <p:spPr>
          <a:xfrm>
            <a:off x="963930" y="4370786"/>
            <a:ext cx="7978140" cy="1491677"/>
          </a:xfrm>
          <a:prstGeom prst="rect">
            <a:avLst/>
          </a:prstGeom>
          <a:solidFill>
            <a:schemeClr val="bg1"/>
          </a:solidFill>
        </p:spPr>
        <p:txBody>
          <a:bodyPr wrap="square" rtlCol="0">
            <a:spAutoFit/>
          </a:bodyPr>
          <a:lstStyle/>
          <a:p>
            <a:endParaRPr kumimoji="1" lang="ja-JP" altLang="en-US"/>
          </a:p>
        </p:txBody>
      </p:sp>
      <p:cxnSp>
        <p:nvCxnSpPr>
          <p:cNvPr id="42" name="カギ線コネクタ 41">
            <a:extLst>
              <a:ext uri="{FF2B5EF4-FFF2-40B4-BE49-F238E27FC236}">
                <a16:creationId xmlns:a16="http://schemas.microsoft.com/office/drawing/2014/main" id="{8EC79522-DD90-674D-B306-4F77E8F13060}"/>
              </a:ext>
            </a:extLst>
          </p:cNvPr>
          <p:cNvCxnSpPr>
            <a:cxnSpLocks/>
          </p:cNvCxnSpPr>
          <p:nvPr/>
        </p:nvCxnSpPr>
        <p:spPr>
          <a:xfrm rot="16200000" flipH="1">
            <a:off x="2253015" y="3002025"/>
            <a:ext cx="1543348" cy="1194174"/>
          </a:xfrm>
          <a:prstGeom prst="bentConnector3">
            <a:avLst>
              <a:gd name="adj1" fmla="val 79624"/>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3" name="カギ線コネクタ 62">
            <a:extLst>
              <a:ext uri="{FF2B5EF4-FFF2-40B4-BE49-F238E27FC236}">
                <a16:creationId xmlns:a16="http://schemas.microsoft.com/office/drawing/2014/main" id="{03C82B56-2C88-0244-9470-992C5C411E5D}"/>
              </a:ext>
            </a:extLst>
          </p:cNvPr>
          <p:cNvCxnSpPr>
            <a:cxnSpLocks/>
          </p:cNvCxnSpPr>
          <p:nvPr/>
        </p:nvCxnSpPr>
        <p:spPr>
          <a:xfrm rot="5400000">
            <a:off x="6153483" y="3082850"/>
            <a:ext cx="1368975" cy="1188704"/>
          </a:xfrm>
          <a:prstGeom prst="bentConnector3">
            <a:avLst>
              <a:gd name="adj1" fmla="val 7904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C9E59F7F-687F-904C-8636-58CE853F3876}"/>
              </a:ext>
            </a:extLst>
          </p:cNvPr>
          <p:cNvSpPr txBox="1"/>
          <p:nvPr/>
        </p:nvSpPr>
        <p:spPr>
          <a:xfrm>
            <a:off x="1599880" y="145619"/>
            <a:ext cx="6340197" cy="400110"/>
          </a:xfrm>
          <a:prstGeom prst="rect">
            <a:avLst/>
          </a:prstGeom>
          <a:noFill/>
          <a:ln w="6350">
            <a:solidFill>
              <a:schemeClr val="bg1"/>
            </a:solidFill>
          </a:ln>
        </p:spPr>
        <p:txBody>
          <a:bodyPr wrap="none" rtlCol="0">
            <a:spAutoFit/>
          </a:bodyPr>
          <a:lstStyle/>
          <a:p>
            <a:r>
              <a:rPr kumimoji="1" lang="ja-JP" altLang="en-US" sz="2000" b="1" dirty="0">
                <a:ln w="9525">
                  <a:solidFill>
                    <a:schemeClr val="accent1">
                      <a:lumMod val="50000"/>
                    </a:schemeClr>
                  </a:solidFill>
                  <a:prstDash val="solid"/>
                </a:ln>
                <a:solidFill>
                  <a:schemeClr val="accent1">
                    <a:lumMod val="40000"/>
                    <a:lumOff val="60000"/>
                  </a:schemeClr>
                </a:solidFill>
              </a:rPr>
              <a:t>令和２・３年度　東京都教育委員会　安全教育推進校</a:t>
            </a:r>
          </a:p>
        </p:txBody>
      </p:sp>
      <p:sp>
        <p:nvSpPr>
          <p:cNvPr id="3" name="テキスト ボックス 2">
            <a:extLst>
              <a:ext uri="{FF2B5EF4-FFF2-40B4-BE49-F238E27FC236}">
                <a16:creationId xmlns:a16="http://schemas.microsoft.com/office/drawing/2014/main" id="{307E44FA-9A21-B54F-9D57-BC77DC215777}"/>
              </a:ext>
            </a:extLst>
          </p:cNvPr>
          <p:cNvSpPr txBox="1"/>
          <p:nvPr/>
        </p:nvSpPr>
        <p:spPr>
          <a:xfrm>
            <a:off x="2010249" y="1024480"/>
            <a:ext cx="5929828" cy="800219"/>
          </a:xfrm>
          <a:prstGeom prst="rect">
            <a:avLst/>
          </a:prstGeom>
          <a:solidFill>
            <a:schemeClr val="bg1"/>
          </a:solidFill>
          <a:ln w="12700">
            <a:solidFill>
              <a:schemeClr val="tx1"/>
            </a:solidFill>
          </a:ln>
          <a:scene3d>
            <a:camera prst="orthographicFront"/>
            <a:lightRig rig="threePt" dir="t"/>
          </a:scene3d>
          <a:sp3d>
            <a:bevelT prst="relaxedInset"/>
          </a:sp3d>
        </p:spPr>
        <p:txBody>
          <a:bodyPr wrap="none" rtlCol="0">
            <a:spAutoFit/>
          </a:bodyPr>
          <a:lstStyle/>
          <a:p>
            <a:r>
              <a:rPr kumimoji="1" lang="ja-JP" altLang="en-US" dirty="0"/>
              <a:t>　</a:t>
            </a:r>
            <a:r>
              <a:rPr kumimoji="1" lang="ja-JP" altLang="en-US" sz="1400" dirty="0"/>
              <a:t>研究主題</a:t>
            </a:r>
            <a:endParaRPr kumimoji="1" lang="en-US" altLang="ja-JP" sz="1400" dirty="0"/>
          </a:p>
          <a:p>
            <a:r>
              <a:rPr lang="en-US" altLang="ja-JP" sz="1400" dirty="0"/>
              <a:t>〈</a:t>
            </a:r>
            <a:r>
              <a:rPr lang="ja-JP" altLang="ja-JP" sz="1400" dirty="0"/>
              <a:t>災害安全</a:t>
            </a:r>
            <a:r>
              <a:rPr lang="en-US" altLang="ja-JP" sz="1400" dirty="0"/>
              <a:t>〉〈</a:t>
            </a:r>
            <a:r>
              <a:rPr lang="ja-JP" altLang="ja-JP" sz="1400" dirty="0"/>
              <a:t>交通安全</a:t>
            </a:r>
            <a:r>
              <a:rPr lang="en-US" altLang="ja-JP" sz="1400" dirty="0"/>
              <a:t>〉〈</a:t>
            </a:r>
            <a:r>
              <a:rPr lang="ja-JP" altLang="en-US" sz="1400" dirty="0"/>
              <a:t>生活安全</a:t>
            </a:r>
            <a:r>
              <a:rPr lang="en-US" altLang="ja-JP" sz="1400" dirty="0"/>
              <a:t>〉</a:t>
            </a:r>
            <a:endParaRPr lang="ja-JP" altLang="ja-JP" sz="1400" dirty="0"/>
          </a:p>
          <a:p>
            <a:r>
              <a:rPr lang="ja-JP" altLang="ja-JP" sz="1400" dirty="0"/>
              <a:t>島民の手本となり、他者や社会の安全に貢献できる資質や能力の育成</a:t>
            </a:r>
            <a:r>
              <a:rPr kumimoji="1" lang="ja-JP" altLang="en-US" sz="1400" dirty="0"/>
              <a:t>　</a:t>
            </a:r>
          </a:p>
        </p:txBody>
      </p:sp>
      <p:sp>
        <p:nvSpPr>
          <p:cNvPr id="4" name="テキスト ボックス 3">
            <a:extLst>
              <a:ext uri="{FF2B5EF4-FFF2-40B4-BE49-F238E27FC236}">
                <a16:creationId xmlns:a16="http://schemas.microsoft.com/office/drawing/2014/main" id="{6836A6A0-D446-1144-9ED0-EC4D58A45288}"/>
              </a:ext>
            </a:extLst>
          </p:cNvPr>
          <p:cNvSpPr txBox="1"/>
          <p:nvPr/>
        </p:nvSpPr>
        <p:spPr>
          <a:xfrm>
            <a:off x="90595" y="2350692"/>
            <a:ext cx="4953000" cy="461665"/>
          </a:xfrm>
          <a:prstGeom prst="rect">
            <a:avLst/>
          </a:prstGeom>
          <a:solidFill>
            <a:schemeClr val="accent1">
              <a:lumMod val="40000"/>
              <a:lumOff val="60000"/>
            </a:schemeClr>
          </a:solidFill>
          <a:ln w="57150">
            <a:solidFill>
              <a:srgbClr val="0070C0"/>
            </a:solidFill>
          </a:ln>
          <a:scene3d>
            <a:camera prst="orthographicFront"/>
            <a:lightRig rig="threePt" dir="t"/>
          </a:scene3d>
          <a:sp3d>
            <a:bevelT prst="convex"/>
          </a:sp3d>
        </p:spPr>
        <p:txBody>
          <a:bodyPr wrap="square" rtlCol="0">
            <a:spAutoFit/>
          </a:bodyPr>
          <a:lstStyle/>
          <a:p>
            <a:r>
              <a:rPr kumimoji="1" lang="ja-JP" altLang="en-US" sz="1200" dirty="0"/>
              <a:t>生命尊重の教育を基盤に安全教育を推進し、自他の危険予測・回避の能力を身に付けるとともに、他者や社会の安全に貢献する態度を養う。</a:t>
            </a:r>
            <a:endParaRPr kumimoji="1" lang="en-US" altLang="ja-JP" sz="1200" dirty="0"/>
          </a:p>
        </p:txBody>
      </p:sp>
      <p:sp>
        <p:nvSpPr>
          <p:cNvPr id="5" name="テキスト ボックス 4">
            <a:extLst>
              <a:ext uri="{FF2B5EF4-FFF2-40B4-BE49-F238E27FC236}">
                <a16:creationId xmlns:a16="http://schemas.microsoft.com/office/drawing/2014/main" id="{5A2EC2F1-8FBD-3A47-871A-94B51C4B54F2}"/>
              </a:ext>
            </a:extLst>
          </p:cNvPr>
          <p:cNvSpPr txBox="1"/>
          <p:nvPr/>
        </p:nvSpPr>
        <p:spPr>
          <a:xfrm>
            <a:off x="65280" y="6296043"/>
            <a:ext cx="5048492" cy="430887"/>
          </a:xfrm>
          <a:prstGeom prst="rect">
            <a:avLst/>
          </a:prstGeom>
          <a:solidFill>
            <a:schemeClr val="bg1"/>
          </a:solidFill>
        </p:spPr>
        <p:txBody>
          <a:bodyPr wrap="square" rtlCol="0">
            <a:spAutoFit/>
          </a:bodyPr>
          <a:lstStyle/>
          <a:p>
            <a:r>
              <a:rPr kumimoji="1" lang="ja-JP" altLang="en-US" sz="1100">
                <a:latin typeface="HGPGothicE" panose="020B0900000000000000" pitchFamily="34" charset="-128"/>
                <a:ea typeface="HGPGothicE" panose="020B0900000000000000" pitchFamily="34" charset="-128"/>
              </a:rPr>
              <a:t>・</a:t>
            </a:r>
            <a:r>
              <a:rPr kumimoji="1" lang="ja-JP" altLang="en-US" sz="1100" dirty="0">
                <a:latin typeface="HGPGothicE" panose="020B0900000000000000" pitchFamily="34" charset="-128"/>
                <a:ea typeface="HGPGothicE" panose="020B0900000000000000" pitchFamily="34" charset="-128"/>
              </a:rPr>
              <a:t>安全に関する情報を正しく理解し、安全のための行動に結びつけること</a:t>
            </a:r>
            <a:r>
              <a:rPr kumimoji="1" lang="ja-JP" altLang="en-US" sz="1100">
                <a:latin typeface="HGPGothicE" panose="020B0900000000000000" pitchFamily="34" charset="-128"/>
                <a:ea typeface="HGPGothicE" panose="020B0900000000000000" pitchFamily="34" charset="-128"/>
              </a:rPr>
              <a:t>ができる。</a:t>
            </a:r>
            <a:endParaRPr kumimoji="1" lang="ja-JP" altLang="en-US" sz="1100" dirty="0">
              <a:latin typeface="HGPGothicE" panose="020B0900000000000000" pitchFamily="34" charset="-128"/>
              <a:ea typeface="HGPGothicE" panose="020B0900000000000000" pitchFamily="34" charset="-128"/>
            </a:endParaRPr>
          </a:p>
          <a:p>
            <a:r>
              <a:rPr kumimoji="1" lang="ja-JP" altLang="en-US" sz="1100" dirty="0">
                <a:latin typeface="HGPGothicE" panose="020B0900000000000000" pitchFamily="34" charset="-128"/>
                <a:ea typeface="HGPGothicE" panose="020B0900000000000000" pitchFamily="34" charset="-128"/>
              </a:rPr>
              <a:t>・人々が安全に安心して暮らすために、責任をもって生活環境を整えること</a:t>
            </a:r>
            <a:r>
              <a:rPr kumimoji="1" lang="ja-JP" altLang="en-US" sz="1100">
                <a:latin typeface="HGPGothicE" panose="020B0900000000000000" pitchFamily="34" charset="-128"/>
                <a:ea typeface="HGPGothicE" panose="020B0900000000000000" pitchFamily="34" charset="-128"/>
              </a:rPr>
              <a:t>ができる。</a:t>
            </a:r>
            <a:endParaRPr kumimoji="1" lang="en-US" altLang="ja-JP" sz="1200" dirty="0">
              <a:latin typeface="HGPGothicE" panose="020B0900000000000000" pitchFamily="34" charset="-128"/>
              <a:ea typeface="HGPGothicE" panose="020B0900000000000000" pitchFamily="34" charset="-128"/>
            </a:endParaRPr>
          </a:p>
        </p:txBody>
      </p:sp>
      <p:sp>
        <p:nvSpPr>
          <p:cNvPr id="6" name="テキスト ボックス 5">
            <a:extLst>
              <a:ext uri="{FF2B5EF4-FFF2-40B4-BE49-F238E27FC236}">
                <a16:creationId xmlns:a16="http://schemas.microsoft.com/office/drawing/2014/main" id="{01C87E54-CA6F-F14D-9CF1-AD860093280C}"/>
              </a:ext>
            </a:extLst>
          </p:cNvPr>
          <p:cNvSpPr txBox="1"/>
          <p:nvPr/>
        </p:nvSpPr>
        <p:spPr>
          <a:xfrm>
            <a:off x="2397732" y="467088"/>
            <a:ext cx="5291725" cy="646331"/>
          </a:xfrm>
          <a:prstGeom prst="rect">
            <a:avLst/>
          </a:prstGeom>
          <a:noFill/>
          <a:ln>
            <a:noFill/>
          </a:ln>
        </p:spPr>
        <p:txBody>
          <a:bodyPr wrap="square" rtlCol="0">
            <a:spAutoFit/>
          </a:bodyPr>
          <a:lstStyle/>
          <a:p>
            <a:r>
              <a:rPr kumimoji="1" lang="ja-JP" altLang="en-US" sz="3600" b="1" dirty="0">
                <a:ln w="3175">
                  <a:solidFill>
                    <a:schemeClr val="accent2">
                      <a:lumMod val="75000"/>
                    </a:schemeClr>
                  </a:solidFill>
                  <a:prstDash val="solid"/>
                </a:ln>
                <a:solidFill>
                  <a:schemeClr val="accent2"/>
                </a:solidFill>
              </a:rPr>
              <a:t>東京都立八丈高等学校</a:t>
            </a:r>
            <a:endParaRPr kumimoji="1" lang="en-US" altLang="ja-JP" sz="3600" b="1" dirty="0">
              <a:ln w="3175">
                <a:solidFill>
                  <a:schemeClr val="accent2">
                    <a:lumMod val="75000"/>
                  </a:schemeClr>
                </a:solidFill>
                <a:prstDash val="solid"/>
              </a:ln>
              <a:solidFill>
                <a:schemeClr val="accent2"/>
              </a:solidFill>
            </a:endParaRPr>
          </a:p>
        </p:txBody>
      </p:sp>
      <p:sp>
        <p:nvSpPr>
          <p:cNvPr id="24" name="テキスト ボックス 23">
            <a:extLst>
              <a:ext uri="{FF2B5EF4-FFF2-40B4-BE49-F238E27FC236}">
                <a16:creationId xmlns:a16="http://schemas.microsoft.com/office/drawing/2014/main" id="{A6A01BBC-ACBD-EE47-BA66-BDA30B9883E9}"/>
              </a:ext>
            </a:extLst>
          </p:cNvPr>
          <p:cNvSpPr txBox="1"/>
          <p:nvPr/>
        </p:nvSpPr>
        <p:spPr>
          <a:xfrm>
            <a:off x="5265286" y="6296043"/>
            <a:ext cx="4554270" cy="430887"/>
          </a:xfrm>
          <a:prstGeom prst="rect">
            <a:avLst/>
          </a:prstGeom>
          <a:solidFill>
            <a:schemeClr val="bg1"/>
          </a:solidFill>
        </p:spPr>
        <p:txBody>
          <a:bodyPr wrap="square" rtlCol="0">
            <a:spAutoFit/>
          </a:bodyPr>
          <a:lstStyle/>
          <a:p>
            <a:r>
              <a:rPr kumimoji="1" lang="ja-JP" altLang="en-US" sz="1100">
                <a:latin typeface="HGPGothicE" panose="020B0900000000000000" pitchFamily="34" charset="-128"/>
                <a:ea typeface="HGPGothicE" panose="020B0900000000000000" pitchFamily="34" charset="-128"/>
              </a:rPr>
              <a:t>・</a:t>
            </a:r>
            <a:r>
              <a:rPr kumimoji="1" lang="ja-JP" altLang="en-US" sz="1100" dirty="0">
                <a:latin typeface="HGPGothicE" panose="020B0900000000000000" pitchFamily="34" charset="-128"/>
                <a:ea typeface="HGPGothicE" panose="020B0900000000000000" pitchFamily="34" charset="-128"/>
              </a:rPr>
              <a:t>現在や将来に直面する安全課題を把握し</a:t>
            </a:r>
            <a:r>
              <a:rPr kumimoji="1" lang="ja-JP" altLang="en-US" sz="1100">
                <a:latin typeface="HGPGothicE" panose="020B0900000000000000" pitchFamily="34" charset="-128"/>
                <a:ea typeface="HGPGothicE" panose="020B0900000000000000" pitchFamily="34" charset="-128"/>
              </a:rPr>
              <a:t>的確な判断</a:t>
            </a:r>
            <a:r>
              <a:rPr kumimoji="1" lang="ja-JP" altLang="en-US" sz="1100" dirty="0">
                <a:latin typeface="HGPGothicE" panose="020B0900000000000000" pitchFamily="34" charset="-128"/>
                <a:ea typeface="HGPGothicE" panose="020B0900000000000000" pitchFamily="34" charset="-128"/>
              </a:rPr>
              <a:t>と行動</a:t>
            </a:r>
            <a:r>
              <a:rPr kumimoji="1" lang="ja-JP" altLang="en-US" sz="1100">
                <a:latin typeface="HGPGothicE" panose="020B0900000000000000" pitchFamily="34" charset="-128"/>
                <a:ea typeface="HGPGothicE" panose="020B0900000000000000" pitchFamily="34" charset="-128"/>
              </a:rPr>
              <a:t>ができる生徒</a:t>
            </a:r>
            <a:endParaRPr kumimoji="1" lang="ja-JP" altLang="en-US" sz="1100" dirty="0">
              <a:latin typeface="HGPGothicE" panose="020B0900000000000000" pitchFamily="34" charset="-128"/>
              <a:ea typeface="HGPGothicE" panose="020B0900000000000000" pitchFamily="34" charset="-128"/>
            </a:endParaRPr>
          </a:p>
          <a:p>
            <a:r>
              <a:rPr kumimoji="1" lang="ja-JP" altLang="en-US" sz="1100" dirty="0">
                <a:latin typeface="HGPGothicE" panose="020B0900000000000000" pitchFamily="34" charset="-128"/>
                <a:ea typeface="HGPGothicE" panose="020B0900000000000000" pitchFamily="34" charset="-128"/>
              </a:rPr>
              <a:t>・地域の安全活動に貢献する社会性の高い生徒</a:t>
            </a:r>
            <a:endParaRPr kumimoji="1" lang="en-US" altLang="ja-JP" sz="1100" dirty="0">
              <a:latin typeface="HGPGothicE" panose="020B0900000000000000" pitchFamily="34" charset="-128"/>
              <a:ea typeface="HGPGothicE" panose="020B0900000000000000" pitchFamily="34" charset="-128"/>
            </a:endParaRPr>
          </a:p>
        </p:txBody>
      </p:sp>
      <p:sp>
        <p:nvSpPr>
          <p:cNvPr id="25" name="テキスト ボックス 24">
            <a:extLst>
              <a:ext uri="{FF2B5EF4-FFF2-40B4-BE49-F238E27FC236}">
                <a16:creationId xmlns:a16="http://schemas.microsoft.com/office/drawing/2014/main" id="{4A15D0D1-E450-4747-88DC-C81555F04A73}"/>
              </a:ext>
            </a:extLst>
          </p:cNvPr>
          <p:cNvSpPr txBox="1"/>
          <p:nvPr/>
        </p:nvSpPr>
        <p:spPr>
          <a:xfrm>
            <a:off x="5170541" y="2328209"/>
            <a:ext cx="4640540" cy="646331"/>
          </a:xfrm>
          <a:prstGeom prst="rect">
            <a:avLst/>
          </a:prstGeom>
          <a:solidFill>
            <a:schemeClr val="accent1">
              <a:lumMod val="40000"/>
              <a:lumOff val="60000"/>
            </a:schemeClr>
          </a:solidFill>
          <a:ln w="57150">
            <a:solidFill>
              <a:srgbClr val="0070C0"/>
            </a:solidFill>
          </a:ln>
          <a:scene3d>
            <a:camera prst="orthographicFront"/>
            <a:lightRig rig="threePt" dir="t"/>
          </a:scene3d>
          <a:sp3d>
            <a:bevelT prst="convex"/>
          </a:sp3d>
        </p:spPr>
        <p:txBody>
          <a:bodyPr wrap="square" rtlCol="0">
            <a:spAutoFit/>
          </a:bodyPr>
          <a:lstStyle/>
          <a:p>
            <a:r>
              <a:rPr kumimoji="1" lang="ja-JP" altLang="en-US" sz="1200"/>
              <a:t>規範</a:t>
            </a:r>
            <a:r>
              <a:rPr kumimoji="1" lang="ja-JP" altLang="en-US" sz="1200" dirty="0"/>
              <a:t>意識の確立を基盤とした安全教育を推進し、自他の生命を尊重して生涯にわたって自らの安全を守るとともに、社会の安全に貢献できる資質や能力を育成</a:t>
            </a:r>
            <a:r>
              <a:rPr kumimoji="1" lang="ja-JP" altLang="en-US" sz="1200"/>
              <a:t>する。</a:t>
            </a:r>
            <a:endParaRPr kumimoji="1" lang="en-US" altLang="ja-JP" sz="1200" dirty="0"/>
          </a:p>
        </p:txBody>
      </p:sp>
      <p:sp>
        <p:nvSpPr>
          <p:cNvPr id="12" name="テキスト ボックス 11">
            <a:extLst>
              <a:ext uri="{FF2B5EF4-FFF2-40B4-BE49-F238E27FC236}">
                <a16:creationId xmlns:a16="http://schemas.microsoft.com/office/drawing/2014/main" id="{F81FDBFA-9ED6-BB4D-95E2-432A262114F0}"/>
              </a:ext>
            </a:extLst>
          </p:cNvPr>
          <p:cNvSpPr txBox="1"/>
          <p:nvPr/>
        </p:nvSpPr>
        <p:spPr>
          <a:xfrm>
            <a:off x="7620" y="3288129"/>
            <a:ext cx="4953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・島</a:t>
            </a:r>
            <a:r>
              <a:rPr kumimoji="1" lang="ja-JP" altLang="en-US" sz="1200" dirty="0" err="1"/>
              <a:t>しょに</a:t>
            </a:r>
            <a:r>
              <a:rPr kumimoji="1" lang="ja-JP" altLang="en-US" sz="1200" dirty="0"/>
              <a:t>ある学校で、海抜</a:t>
            </a:r>
            <a:r>
              <a:rPr kumimoji="1" lang="en-US" altLang="ja-JP" sz="1200" b="1" dirty="0">
                <a:solidFill>
                  <a:schemeClr val="tx1"/>
                </a:solidFill>
                <a:latin typeface="ＭＳ 明朝" panose="02020609040205080304" pitchFamily="17" charset="-128"/>
                <a:ea typeface="ＭＳ 明朝" panose="02020609040205080304" pitchFamily="17" charset="-128"/>
              </a:rPr>
              <a:t>50</a:t>
            </a:r>
            <a:r>
              <a:rPr kumimoji="1" lang="ja-JP" altLang="en-US" sz="1200" dirty="0">
                <a:solidFill>
                  <a:schemeClr val="tx1"/>
                </a:solidFill>
              </a:rPr>
              <a:t>メートル</a:t>
            </a:r>
            <a:r>
              <a:rPr kumimoji="1" lang="ja-JP" altLang="en-US" sz="1200" dirty="0"/>
              <a:t>に位置している。</a:t>
            </a:r>
          </a:p>
          <a:p>
            <a:r>
              <a:rPr kumimoji="1" lang="ja-JP" altLang="en-US" sz="1200" dirty="0"/>
              <a:t>・生徒の通学方法は、徒歩・自転車・バス・保護者による送迎である。</a:t>
            </a:r>
          </a:p>
          <a:p>
            <a:r>
              <a:rPr kumimoji="1" lang="ja-JP" altLang="en-US" sz="1200" dirty="0"/>
              <a:t>・町が超高齢社会のため本校生徒の行動力が期待されている。</a:t>
            </a:r>
            <a:endParaRPr kumimoji="1" lang="en-US" altLang="ja-JP" sz="1200" dirty="0"/>
          </a:p>
        </p:txBody>
      </p:sp>
      <p:sp>
        <p:nvSpPr>
          <p:cNvPr id="13" name="テキスト ボックス 12">
            <a:extLst>
              <a:ext uri="{FF2B5EF4-FFF2-40B4-BE49-F238E27FC236}">
                <a16:creationId xmlns:a16="http://schemas.microsoft.com/office/drawing/2014/main" id="{26730B5B-4913-B244-BAA8-9BA56BF5E8F8}"/>
              </a:ext>
            </a:extLst>
          </p:cNvPr>
          <p:cNvSpPr txBox="1"/>
          <p:nvPr/>
        </p:nvSpPr>
        <p:spPr>
          <a:xfrm>
            <a:off x="5014364" y="3106209"/>
            <a:ext cx="483591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a:t>・全生徒</a:t>
            </a:r>
            <a:r>
              <a:rPr kumimoji="1" lang="ja-JP" altLang="en-US" sz="1200" dirty="0"/>
              <a:t>が島内に居住している。</a:t>
            </a:r>
          </a:p>
          <a:p>
            <a:r>
              <a:rPr kumimoji="1" lang="ja-JP" altLang="en-US" sz="1200"/>
              <a:t>・内地</a:t>
            </a:r>
            <a:r>
              <a:rPr kumimoji="1" lang="ja-JP" altLang="en-US" sz="1200" dirty="0"/>
              <a:t>からの入学生は独居生徒が多い。</a:t>
            </a:r>
          </a:p>
          <a:p>
            <a:r>
              <a:rPr kumimoji="1" lang="ja-JP" altLang="en-US" sz="1200"/>
              <a:t>・生徒</a:t>
            </a:r>
            <a:r>
              <a:rPr kumimoji="1" lang="ja-JP" altLang="en-US" sz="1200" dirty="0"/>
              <a:t>の通学手段は徒歩や自家用車、バイク、保護者に</a:t>
            </a:r>
            <a:r>
              <a:rPr kumimoji="1" lang="ja-JP" altLang="en-US" sz="1200"/>
              <a:t>よる送迎な　</a:t>
            </a:r>
            <a:endParaRPr kumimoji="1" lang="en-US" altLang="ja-JP" sz="1200" dirty="0"/>
          </a:p>
          <a:p>
            <a:r>
              <a:rPr kumimoji="1" lang="ja-JP" altLang="en-US" sz="1200"/>
              <a:t>　どで</a:t>
            </a:r>
            <a:r>
              <a:rPr kumimoji="1" lang="ja-JP" altLang="en-US" sz="1200" dirty="0"/>
              <a:t>あるが、通学困難者はタクシー通学して</a:t>
            </a:r>
            <a:r>
              <a:rPr kumimoji="1" lang="ja-JP" altLang="en-US" sz="1200"/>
              <a:t>いる。</a:t>
            </a:r>
            <a:endParaRPr kumimoji="1" lang="ja-JP" altLang="en-US" sz="1200" dirty="0"/>
          </a:p>
        </p:txBody>
      </p:sp>
      <p:sp>
        <p:nvSpPr>
          <p:cNvPr id="30" name="テキスト ボックス 29">
            <a:extLst>
              <a:ext uri="{FF2B5EF4-FFF2-40B4-BE49-F238E27FC236}">
                <a16:creationId xmlns:a16="http://schemas.microsoft.com/office/drawing/2014/main" id="{3F9BE08C-00F9-1440-9A53-301D3BDA5313}"/>
              </a:ext>
            </a:extLst>
          </p:cNvPr>
          <p:cNvSpPr txBox="1"/>
          <p:nvPr/>
        </p:nvSpPr>
        <p:spPr>
          <a:xfrm>
            <a:off x="1754245" y="1929218"/>
            <a:ext cx="1341782" cy="369332"/>
          </a:xfrm>
          <a:prstGeom prst="rect">
            <a:avLst/>
          </a:prstGeom>
          <a:noFill/>
        </p:spPr>
        <p:txBody>
          <a:bodyPr wrap="square" rtlCol="0">
            <a:spAutoFit/>
          </a:bodyPr>
          <a:lstStyle/>
          <a:p>
            <a:pPr algn="ctr"/>
            <a:r>
              <a:rPr kumimoji="1" lang="ja-JP" altLang="en-US"/>
              <a:t>全日制課程</a:t>
            </a:r>
          </a:p>
        </p:txBody>
      </p:sp>
      <p:sp>
        <p:nvSpPr>
          <p:cNvPr id="31" name="テキスト ボックス 30">
            <a:extLst>
              <a:ext uri="{FF2B5EF4-FFF2-40B4-BE49-F238E27FC236}">
                <a16:creationId xmlns:a16="http://schemas.microsoft.com/office/drawing/2014/main" id="{7E9268DC-0C82-8F4D-9038-7EC21577438A}"/>
              </a:ext>
            </a:extLst>
          </p:cNvPr>
          <p:cNvSpPr txBox="1"/>
          <p:nvPr/>
        </p:nvSpPr>
        <p:spPr>
          <a:xfrm>
            <a:off x="6871530" y="1929218"/>
            <a:ext cx="1341782" cy="369332"/>
          </a:xfrm>
          <a:prstGeom prst="rect">
            <a:avLst/>
          </a:prstGeom>
          <a:noFill/>
        </p:spPr>
        <p:txBody>
          <a:bodyPr wrap="square" rtlCol="0">
            <a:spAutoFit/>
          </a:bodyPr>
          <a:lstStyle/>
          <a:p>
            <a:pPr algn="ctr"/>
            <a:r>
              <a:rPr kumimoji="1" lang="ja-JP" altLang="en-US"/>
              <a:t>定時制課程</a:t>
            </a:r>
          </a:p>
        </p:txBody>
      </p:sp>
      <p:sp>
        <p:nvSpPr>
          <p:cNvPr id="32" name="テキスト ボックス 31">
            <a:extLst>
              <a:ext uri="{FF2B5EF4-FFF2-40B4-BE49-F238E27FC236}">
                <a16:creationId xmlns:a16="http://schemas.microsoft.com/office/drawing/2014/main" id="{0D6249A9-89B3-C34E-94EC-3B172ED652F7}"/>
              </a:ext>
            </a:extLst>
          </p:cNvPr>
          <p:cNvSpPr txBox="1"/>
          <p:nvPr/>
        </p:nvSpPr>
        <p:spPr>
          <a:xfrm>
            <a:off x="77634" y="1946834"/>
            <a:ext cx="1445646"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a:t>安全教育の目標</a:t>
            </a:r>
            <a:endParaRPr kumimoji="1" lang="en-US" altLang="ja-JP" sz="1400" dirty="0"/>
          </a:p>
        </p:txBody>
      </p:sp>
      <p:sp>
        <p:nvSpPr>
          <p:cNvPr id="34" name="テキスト ボックス 33">
            <a:extLst>
              <a:ext uri="{FF2B5EF4-FFF2-40B4-BE49-F238E27FC236}">
                <a16:creationId xmlns:a16="http://schemas.microsoft.com/office/drawing/2014/main" id="{DE0C0209-8B75-EB40-BCFF-A6FB472A18B6}"/>
              </a:ext>
            </a:extLst>
          </p:cNvPr>
          <p:cNvSpPr txBox="1"/>
          <p:nvPr/>
        </p:nvSpPr>
        <p:spPr>
          <a:xfrm>
            <a:off x="65280" y="2921663"/>
            <a:ext cx="1078395"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kumimoji="1" lang="ja-JP" altLang="en-US" sz="1400"/>
              <a:t>学校の現状</a:t>
            </a:r>
            <a:endParaRPr kumimoji="1" lang="en-US" altLang="ja-JP" sz="1400" dirty="0"/>
          </a:p>
        </p:txBody>
      </p:sp>
      <p:sp>
        <p:nvSpPr>
          <p:cNvPr id="36" name="テキスト ボックス 35">
            <a:extLst>
              <a:ext uri="{FF2B5EF4-FFF2-40B4-BE49-F238E27FC236}">
                <a16:creationId xmlns:a16="http://schemas.microsoft.com/office/drawing/2014/main" id="{03221ED1-B4E8-B246-BB0A-CB2EFFBD6EB2}"/>
              </a:ext>
            </a:extLst>
          </p:cNvPr>
          <p:cNvSpPr txBox="1"/>
          <p:nvPr/>
        </p:nvSpPr>
        <p:spPr>
          <a:xfrm>
            <a:off x="65280" y="5927250"/>
            <a:ext cx="1277178"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kumimoji="1" lang="ja-JP" altLang="en-US" sz="1400"/>
              <a:t>目指す生徒像</a:t>
            </a:r>
            <a:endParaRPr kumimoji="1" lang="en-US" altLang="ja-JP" sz="1400" dirty="0"/>
          </a:p>
        </p:txBody>
      </p:sp>
      <p:sp>
        <p:nvSpPr>
          <p:cNvPr id="102" name="テキスト ボックス 101">
            <a:extLst>
              <a:ext uri="{FF2B5EF4-FFF2-40B4-BE49-F238E27FC236}">
                <a16:creationId xmlns:a16="http://schemas.microsoft.com/office/drawing/2014/main" id="{B9C1B29A-59E2-0F4B-85B6-47E64EC70C5B}"/>
              </a:ext>
            </a:extLst>
          </p:cNvPr>
          <p:cNvSpPr txBox="1"/>
          <p:nvPr/>
        </p:nvSpPr>
        <p:spPr>
          <a:xfrm>
            <a:off x="1061615" y="4410232"/>
            <a:ext cx="461665" cy="1382650"/>
          </a:xfrm>
          <a:prstGeom prst="rect">
            <a:avLst/>
          </a:prstGeom>
          <a:noFill/>
        </p:spPr>
        <p:txBody>
          <a:bodyPr vert="eaVert" wrap="square" rtlCol="0">
            <a:spAutoFit/>
          </a:bodyPr>
          <a:lstStyle/>
          <a:p>
            <a:pPr algn="ctr"/>
            <a:r>
              <a:rPr kumimoji="1" lang="ja-JP" altLang="en-US"/>
              <a:t>教職員研修</a:t>
            </a:r>
          </a:p>
        </p:txBody>
      </p:sp>
      <p:sp>
        <p:nvSpPr>
          <p:cNvPr id="104" name="テキスト ボックス 103">
            <a:extLst>
              <a:ext uri="{FF2B5EF4-FFF2-40B4-BE49-F238E27FC236}">
                <a16:creationId xmlns:a16="http://schemas.microsoft.com/office/drawing/2014/main" id="{6D977434-A06D-B84D-BFC2-6B0F6D9D5FA4}"/>
              </a:ext>
            </a:extLst>
          </p:cNvPr>
          <p:cNvSpPr txBox="1"/>
          <p:nvPr/>
        </p:nvSpPr>
        <p:spPr>
          <a:xfrm>
            <a:off x="6361389" y="4434082"/>
            <a:ext cx="461665" cy="1382651"/>
          </a:xfrm>
          <a:prstGeom prst="rect">
            <a:avLst/>
          </a:prstGeom>
          <a:noFill/>
        </p:spPr>
        <p:txBody>
          <a:bodyPr vert="eaVert" wrap="square" rtlCol="0">
            <a:spAutoFit/>
          </a:bodyPr>
          <a:lstStyle/>
          <a:p>
            <a:pPr algn="ctr"/>
            <a:r>
              <a:rPr kumimoji="1" lang="ja-JP" altLang="en-US"/>
              <a:t>安全教育</a:t>
            </a:r>
          </a:p>
        </p:txBody>
      </p:sp>
      <p:sp>
        <p:nvSpPr>
          <p:cNvPr id="105" name="テキスト ボックス 104">
            <a:extLst>
              <a:ext uri="{FF2B5EF4-FFF2-40B4-BE49-F238E27FC236}">
                <a16:creationId xmlns:a16="http://schemas.microsoft.com/office/drawing/2014/main" id="{87E5E038-10E1-C748-9013-A6E609C88D52}"/>
              </a:ext>
            </a:extLst>
          </p:cNvPr>
          <p:cNvSpPr txBox="1"/>
          <p:nvPr/>
        </p:nvSpPr>
        <p:spPr>
          <a:xfrm>
            <a:off x="3539221" y="4379882"/>
            <a:ext cx="461665" cy="1507904"/>
          </a:xfrm>
          <a:prstGeom prst="rect">
            <a:avLst/>
          </a:prstGeom>
          <a:noFill/>
        </p:spPr>
        <p:txBody>
          <a:bodyPr vert="eaVert" wrap="square" rtlCol="0">
            <a:spAutoFit/>
          </a:bodyPr>
          <a:lstStyle/>
          <a:p>
            <a:pPr algn="ctr"/>
            <a:r>
              <a:rPr kumimoji="1" lang="ja-JP" altLang="en-US"/>
              <a:t>地域との連携</a:t>
            </a:r>
          </a:p>
        </p:txBody>
      </p:sp>
      <p:cxnSp>
        <p:nvCxnSpPr>
          <p:cNvPr id="112" name="直線矢印コネクタ 111">
            <a:extLst>
              <a:ext uri="{FF2B5EF4-FFF2-40B4-BE49-F238E27FC236}">
                <a16:creationId xmlns:a16="http://schemas.microsoft.com/office/drawing/2014/main" id="{A2DA8690-1528-7642-A616-0B5FFD09471E}"/>
              </a:ext>
            </a:extLst>
          </p:cNvPr>
          <p:cNvCxnSpPr/>
          <p:nvPr/>
        </p:nvCxnSpPr>
        <p:spPr>
          <a:xfrm>
            <a:off x="7109537" y="5862463"/>
            <a:ext cx="0" cy="35846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3" name="直線矢印コネクタ 112">
            <a:extLst>
              <a:ext uri="{FF2B5EF4-FFF2-40B4-BE49-F238E27FC236}">
                <a16:creationId xmlns:a16="http://schemas.microsoft.com/office/drawing/2014/main" id="{7FD87944-F8AA-014B-AC3A-BEA9CD8F956E}"/>
              </a:ext>
            </a:extLst>
          </p:cNvPr>
          <p:cNvCxnSpPr/>
          <p:nvPr/>
        </p:nvCxnSpPr>
        <p:spPr>
          <a:xfrm>
            <a:off x="3206772" y="5876566"/>
            <a:ext cx="0" cy="35846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6" name="図 25">
            <a:extLst>
              <a:ext uri="{FF2B5EF4-FFF2-40B4-BE49-F238E27FC236}">
                <a16:creationId xmlns:a16="http://schemas.microsoft.com/office/drawing/2014/main" id="{B80FE7CD-CD5B-5A47-8CF7-3886F8AA6E55}"/>
              </a:ext>
            </a:extLst>
          </p:cNvPr>
          <p:cNvPicPr/>
          <p:nvPr/>
        </p:nvPicPr>
        <p:blipFill rotWithShape="1">
          <a:blip r:embed="rId2" cstate="print">
            <a:extLst>
              <a:ext uri="{28A0092B-C50C-407E-A947-70E740481C1C}">
                <a14:useLocalDpi xmlns:a14="http://schemas.microsoft.com/office/drawing/2010/main" val="0"/>
              </a:ext>
            </a:extLst>
          </a:blip>
          <a:srcRect r="5883" b="22656"/>
          <a:stretch/>
        </p:blipFill>
        <p:spPr>
          <a:xfrm>
            <a:off x="4025382" y="4462956"/>
            <a:ext cx="2176780" cy="1341755"/>
          </a:xfrm>
          <a:prstGeom prst="rect">
            <a:avLst/>
          </a:prstGeom>
        </p:spPr>
      </p:pic>
      <p:pic>
        <p:nvPicPr>
          <p:cNvPr id="27" name="図 26" descr="C:\Users\T0850224\Pictures\避難訓練第３避難場所.jpg">
            <a:extLst>
              <a:ext uri="{FF2B5EF4-FFF2-40B4-BE49-F238E27FC236}">
                <a16:creationId xmlns:a16="http://schemas.microsoft.com/office/drawing/2014/main" id="{8057F3B9-03C4-B740-B541-4AA7745020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3054" y="4425426"/>
            <a:ext cx="1966595" cy="1382395"/>
          </a:xfrm>
          <a:prstGeom prst="rect">
            <a:avLst/>
          </a:prstGeom>
          <a:noFill/>
          <a:ln>
            <a:noFill/>
          </a:ln>
        </p:spPr>
      </p:pic>
      <p:pic>
        <p:nvPicPr>
          <p:cNvPr id="28" name="図 27" descr="IMG_2355">
            <a:extLst>
              <a:ext uri="{FF2B5EF4-FFF2-40B4-BE49-F238E27FC236}">
                <a16:creationId xmlns:a16="http://schemas.microsoft.com/office/drawing/2014/main" id="{C4A0C99C-E9D2-ED4D-8D6F-BB45227D5D8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9717" y="4424054"/>
            <a:ext cx="1868805" cy="1382395"/>
          </a:xfrm>
          <a:prstGeom prst="rect">
            <a:avLst/>
          </a:prstGeom>
          <a:noFill/>
        </p:spPr>
      </p:pic>
    </p:spTree>
    <p:extLst>
      <p:ext uri="{BB962C8B-B14F-4D97-AF65-F5344CB8AC3E}">
        <p14:creationId xmlns:p14="http://schemas.microsoft.com/office/powerpoint/2010/main" val="413850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円/楕円 19">
            <a:extLst>
              <a:ext uri="{FF2B5EF4-FFF2-40B4-BE49-F238E27FC236}">
                <a16:creationId xmlns:a16="http://schemas.microsoft.com/office/drawing/2014/main" id="{676C83D7-E4B8-7F45-A666-A5742067666F}"/>
              </a:ext>
            </a:extLst>
          </p:cNvPr>
          <p:cNvSpPr/>
          <p:nvPr/>
        </p:nvSpPr>
        <p:spPr>
          <a:xfrm>
            <a:off x="5078017" y="4698836"/>
            <a:ext cx="4613068" cy="2060757"/>
          </a:xfrm>
          <a:prstGeom prst="ellipse">
            <a:avLst/>
          </a:prstGeom>
          <a:solidFill>
            <a:schemeClr val="accent6">
              <a:lumMod val="60000"/>
              <a:lumOff val="40000"/>
            </a:schemeClr>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a:extLst>
              <a:ext uri="{FF2B5EF4-FFF2-40B4-BE49-F238E27FC236}">
                <a16:creationId xmlns:a16="http://schemas.microsoft.com/office/drawing/2014/main" id="{C05C3D1F-0917-9443-A07F-59612C6445B6}"/>
              </a:ext>
            </a:extLst>
          </p:cNvPr>
          <p:cNvSpPr/>
          <p:nvPr/>
        </p:nvSpPr>
        <p:spPr>
          <a:xfrm>
            <a:off x="517420" y="1824901"/>
            <a:ext cx="9043721" cy="2834878"/>
          </a:xfrm>
          <a:prstGeom prst="ellipse">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a:extLst>
              <a:ext uri="{FF2B5EF4-FFF2-40B4-BE49-F238E27FC236}">
                <a16:creationId xmlns:a16="http://schemas.microsoft.com/office/drawing/2014/main" id="{07C0985B-81DB-404D-AD80-0DC8940AB6A3}"/>
              </a:ext>
            </a:extLst>
          </p:cNvPr>
          <p:cNvSpPr/>
          <p:nvPr/>
        </p:nvSpPr>
        <p:spPr>
          <a:xfrm>
            <a:off x="260081" y="4676908"/>
            <a:ext cx="4575232" cy="2082685"/>
          </a:xfrm>
          <a:prstGeom prst="ellipse">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329B3328-E9D2-8F48-B1E7-E721C80D9DB4}"/>
              </a:ext>
            </a:extLst>
          </p:cNvPr>
          <p:cNvSpPr txBox="1"/>
          <p:nvPr/>
        </p:nvSpPr>
        <p:spPr>
          <a:xfrm>
            <a:off x="1613691" y="1456135"/>
            <a:ext cx="6152321" cy="369332"/>
          </a:xfrm>
          <a:prstGeom prst="rect">
            <a:avLst/>
          </a:prstGeom>
          <a:noFill/>
        </p:spPr>
        <p:txBody>
          <a:bodyPr wrap="square">
            <a:spAutoFit/>
          </a:bodyPr>
          <a:lstStyle/>
          <a:p>
            <a:pPr algn="just">
              <a:spcAft>
                <a:spcPts val="0"/>
              </a:spcAft>
            </a:pP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令和２・３年度　</a:t>
            </a: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安全教育（定時制</a:t>
            </a: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課程</a:t>
            </a: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）の</a:t>
            </a: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主な</a:t>
            </a: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取組】</a:t>
            </a:r>
          </a:p>
        </p:txBody>
      </p:sp>
      <p:sp>
        <p:nvSpPr>
          <p:cNvPr id="13" name="テキスト ボックス 12">
            <a:extLst>
              <a:ext uri="{FF2B5EF4-FFF2-40B4-BE49-F238E27FC236}">
                <a16:creationId xmlns:a16="http://schemas.microsoft.com/office/drawing/2014/main" id="{8EDD7ED3-C979-144A-96BF-015E508F8232}"/>
              </a:ext>
            </a:extLst>
          </p:cNvPr>
          <p:cNvSpPr txBox="1"/>
          <p:nvPr/>
        </p:nvSpPr>
        <p:spPr>
          <a:xfrm>
            <a:off x="260081" y="2763245"/>
            <a:ext cx="2224489" cy="307777"/>
          </a:xfrm>
          <a:prstGeom prst="rect">
            <a:avLst/>
          </a:prstGeom>
          <a:solidFill>
            <a:schemeClr val="accent2">
              <a:lumMod val="40000"/>
              <a:lumOff val="60000"/>
            </a:schemeClr>
          </a:solidFill>
        </p:spPr>
        <p:txBody>
          <a:bodyPr wrap="square">
            <a:spAutoFit/>
          </a:bodyPr>
          <a:lstStyle/>
          <a:p>
            <a:pPr indent="66675" algn="ctr">
              <a:spcAft>
                <a:spcPts val="0"/>
              </a:spcAft>
            </a:pPr>
            <a:r>
              <a:rPr lang="ja-JP" altLang="en-US" sz="1400" kern="100" dirty="0" smtClean="0">
                <a:latin typeface="游明朝" panose="02020400000000000000" pitchFamily="18" charset="-128"/>
                <a:ea typeface="游明朝" panose="02020400000000000000" pitchFamily="18" charset="-128"/>
                <a:cs typeface="Times New Roman" panose="02020603050405020304" pitchFamily="18" charset="0"/>
              </a:rPr>
              <a:t>避難訓練・</a:t>
            </a:r>
            <a:r>
              <a:rPr lang="ja-JP" altLang="ja-JP" sz="1400" kern="100" dirty="0" smtClean="0">
                <a:latin typeface="游明朝" panose="02020400000000000000" pitchFamily="18" charset="-128"/>
                <a:ea typeface="游明朝" panose="02020400000000000000" pitchFamily="18" charset="-128"/>
                <a:cs typeface="Times New Roman" panose="02020603050405020304" pitchFamily="18" charset="0"/>
              </a:rPr>
              <a:t>総合</a:t>
            </a:r>
            <a:r>
              <a:rPr lang="ja-JP" altLang="ja-JP" sz="1400" kern="100" dirty="0">
                <a:latin typeface="游明朝" panose="02020400000000000000" pitchFamily="18" charset="-128"/>
                <a:ea typeface="游明朝" panose="02020400000000000000" pitchFamily="18" charset="-128"/>
                <a:cs typeface="Times New Roman" panose="02020603050405020304" pitchFamily="18" charset="0"/>
              </a:rPr>
              <a:t>防災訓練</a:t>
            </a:r>
            <a:endParaRPr lang="en-US" altLang="ja-JP" sz="14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F33DEE48-5D0D-2F48-A046-AE5C15E44AFD}"/>
              </a:ext>
            </a:extLst>
          </p:cNvPr>
          <p:cNvSpPr txBox="1"/>
          <p:nvPr/>
        </p:nvSpPr>
        <p:spPr>
          <a:xfrm>
            <a:off x="5293071" y="4759764"/>
            <a:ext cx="4251599" cy="338554"/>
          </a:xfrm>
          <a:prstGeom prst="rect">
            <a:avLst/>
          </a:prstGeom>
          <a:solidFill>
            <a:schemeClr val="accent6">
              <a:lumMod val="40000"/>
              <a:lumOff val="60000"/>
            </a:schemeClr>
          </a:solidFill>
        </p:spPr>
        <p:txBody>
          <a:bodyPr wrap="square">
            <a:spAutoFit/>
          </a:bodyPr>
          <a:lstStyle/>
          <a:p>
            <a:pPr algn="ctr"/>
            <a:r>
              <a:rPr lang="ja-JP" altLang="ja-JP" sz="1600" kern="100" dirty="0" smtClean="0">
                <a:latin typeface="游明朝" panose="02020400000000000000" pitchFamily="18" charset="-128"/>
                <a:ea typeface="游明朝" panose="02020400000000000000" pitchFamily="18" charset="-128"/>
                <a:cs typeface="Times New Roman" panose="02020603050405020304" pitchFamily="18" charset="0"/>
              </a:rPr>
              <a:t>薬物</a:t>
            </a:r>
            <a:r>
              <a:rPr lang="ja-JP" altLang="ja-JP" sz="1600" kern="100" dirty="0">
                <a:latin typeface="游明朝" panose="02020400000000000000" pitchFamily="18" charset="-128"/>
                <a:ea typeface="游明朝" panose="02020400000000000000" pitchFamily="18" charset="-128"/>
                <a:cs typeface="Times New Roman" panose="02020603050405020304" pitchFamily="18" charset="0"/>
              </a:rPr>
              <a:t>乱用防止・リベンジポルノに</a:t>
            </a:r>
            <a:r>
              <a:rPr lang="ja-JP" altLang="ja-JP" sz="1600" kern="100" dirty="0" smtClean="0">
                <a:latin typeface="游明朝" panose="02020400000000000000" pitchFamily="18" charset="-128"/>
                <a:ea typeface="游明朝" panose="02020400000000000000" pitchFamily="18" charset="-128"/>
                <a:cs typeface="Times New Roman" panose="02020603050405020304" pitchFamily="18" charset="0"/>
              </a:rPr>
              <a:t>ついて </a:t>
            </a:r>
            <a:endParaRPr lang="ja-JP" altLang="en-US" sz="1600" dirty="0"/>
          </a:p>
        </p:txBody>
      </p:sp>
      <p:sp>
        <p:nvSpPr>
          <p:cNvPr id="15" name="テキスト ボックス 14">
            <a:extLst>
              <a:ext uri="{FF2B5EF4-FFF2-40B4-BE49-F238E27FC236}">
                <a16:creationId xmlns:a16="http://schemas.microsoft.com/office/drawing/2014/main" id="{60904E7A-0553-454C-B68D-8A3D786D28BD}"/>
              </a:ext>
            </a:extLst>
          </p:cNvPr>
          <p:cNvSpPr txBox="1"/>
          <p:nvPr/>
        </p:nvSpPr>
        <p:spPr>
          <a:xfrm>
            <a:off x="2872547" y="1934582"/>
            <a:ext cx="3925532" cy="338554"/>
          </a:xfrm>
          <a:prstGeom prst="rect">
            <a:avLst/>
          </a:prstGeom>
          <a:solidFill>
            <a:schemeClr val="accent2">
              <a:lumMod val="40000"/>
              <a:lumOff val="60000"/>
            </a:schemeClr>
          </a:solidFill>
        </p:spPr>
        <p:txBody>
          <a:bodyPr wrap="square">
            <a:spAutoFit/>
          </a:bodyPr>
          <a:lstStyle/>
          <a:p>
            <a:pPr algn="ctr"/>
            <a:r>
              <a:rPr lang="ja-JP" altLang="en-US" sz="1600" kern="100" dirty="0" smtClean="0">
                <a:latin typeface="游明朝" panose="02020400000000000000" pitchFamily="18" charset="-128"/>
                <a:ea typeface="游明朝" panose="02020400000000000000" pitchFamily="18" charset="-128"/>
                <a:cs typeface="Times New Roman" panose="02020603050405020304" pitchFamily="18" charset="0"/>
              </a:rPr>
              <a:t>八丈島の災害・防災についての探究</a:t>
            </a:r>
            <a:endParaRPr lang="ja-JP" altLang="en-US" sz="1600" dirty="0"/>
          </a:p>
        </p:txBody>
      </p:sp>
      <p:sp>
        <p:nvSpPr>
          <p:cNvPr id="17" name="テキスト ボックス 16">
            <a:extLst>
              <a:ext uri="{FF2B5EF4-FFF2-40B4-BE49-F238E27FC236}">
                <a16:creationId xmlns:a16="http://schemas.microsoft.com/office/drawing/2014/main" id="{8EC1264B-9A73-0F4A-B67F-D4F1B1573558}"/>
              </a:ext>
            </a:extLst>
          </p:cNvPr>
          <p:cNvSpPr txBox="1"/>
          <p:nvPr/>
        </p:nvSpPr>
        <p:spPr>
          <a:xfrm>
            <a:off x="1622405" y="4736598"/>
            <a:ext cx="2141289" cy="338554"/>
          </a:xfrm>
          <a:prstGeom prst="rect">
            <a:avLst/>
          </a:prstGeom>
          <a:solidFill>
            <a:schemeClr val="accent4">
              <a:lumMod val="40000"/>
              <a:lumOff val="60000"/>
            </a:schemeClr>
          </a:solidFill>
        </p:spPr>
        <p:txBody>
          <a:bodyPr wrap="square">
            <a:spAutoFit/>
          </a:bodyPr>
          <a:lstStyle/>
          <a:p>
            <a:pPr algn="ctr"/>
            <a:r>
              <a:rPr lang="ja-JP" altLang="en-US" sz="1600" kern="100" dirty="0">
                <a:latin typeface="游明朝" panose="02020400000000000000" pitchFamily="18" charset="-128"/>
                <a:ea typeface="游明朝" panose="02020400000000000000" pitchFamily="18" charset="-128"/>
                <a:cs typeface="Times New Roman" panose="02020603050405020304" pitchFamily="18" charset="0"/>
              </a:rPr>
              <a:t>交通安全の取組</a:t>
            </a:r>
            <a:endParaRPr lang="ja-JP" altLang="en-US" sz="1600" dirty="0"/>
          </a:p>
        </p:txBody>
      </p:sp>
      <p:sp>
        <p:nvSpPr>
          <p:cNvPr id="16" name="テキスト ボックス 15">
            <a:extLst>
              <a:ext uri="{FF2B5EF4-FFF2-40B4-BE49-F238E27FC236}">
                <a16:creationId xmlns:a16="http://schemas.microsoft.com/office/drawing/2014/main" id="{10F01D2E-6BB8-664B-85F1-315861A31A2E}"/>
              </a:ext>
            </a:extLst>
          </p:cNvPr>
          <p:cNvSpPr txBox="1"/>
          <p:nvPr/>
        </p:nvSpPr>
        <p:spPr>
          <a:xfrm>
            <a:off x="1088574" y="174549"/>
            <a:ext cx="7202557" cy="338554"/>
          </a:xfrm>
          <a:prstGeom prst="rect">
            <a:avLst/>
          </a:prstGeom>
          <a:noFill/>
        </p:spPr>
        <p:txBody>
          <a:bodyPr wrap="square">
            <a:spAutoFit/>
          </a:bodyPr>
          <a:lstStyle/>
          <a:p>
            <a:pPr algn="just">
              <a:spcAft>
                <a:spcPts val="0"/>
              </a:spcAft>
            </a:pPr>
            <a:r>
              <a:rPr lang="ja-JP" altLang="ja-JP" sz="16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1600" kern="100" dirty="0">
                <a:latin typeface="游明朝" panose="02020400000000000000" pitchFamily="18" charset="-128"/>
                <a:ea typeface="游明朝" panose="02020400000000000000" pitchFamily="18" charset="-128"/>
                <a:cs typeface="Times New Roman" panose="02020603050405020304" pitchFamily="18" charset="0"/>
              </a:rPr>
              <a:t>令和２・３年度　教職員研修</a:t>
            </a:r>
            <a:r>
              <a:rPr lang="en-US" altLang="ja-JP" sz="16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1600" kern="100" dirty="0">
                <a:latin typeface="游明朝" panose="02020400000000000000" pitchFamily="18" charset="-128"/>
                <a:ea typeface="游明朝" panose="02020400000000000000" pitchFamily="18" charset="-128"/>
                <a:cs typeface="Times New Roman" panose="02020603050405020304" pitchFamily="18" charset="0"/>
              </a:rPr>
              <a:t>全日制・定時制・青鳥分教室）</a:t>
            </a:r>
            <a:r>
              <a:rPr lang="ja-JP" altLang="ja-JP" sz="1600" kern="100" dirty="0">
                <a:latin typeface="游明朝" panose="02020400000000000000" pitchFamily="18" charset="-128"/>
                <a:ea typeface="游明朝" panose="02020400000000000000" pitchFamily="18" charset="-128"/>
                <a:cs typeface="Times New Roman" panose="02020603050405020304" pitchFamily="18" charset="0"/>
              </a:rPr>
              <a:t>の</a:t>
            </a:r>
            <a:r>
              <a:rPr lang="ja-JP" altLang="en-US" sz="1600" kern="100" dirty="0">
                <a:latin typeface="游明朝" panose="02020400000000000000" pitchFamily="18" charset="-128"/>
                <a:ea typeface="游明朝" panose="02020400000000000000" pitchFamily="18" charset="-128"/>
                <a:cs typeface="Times New Roman" panose="02020603050405020304" pitchFamily="18" charset="0"/>
              </a:rPr>
              <a:t>主な</a:t>
            </a:r>
            <a:r>
              <a:rPr lang="ja-JP" altLang="ja-JP" sz="1600" kern="100" dirty="0">
                <a:latin typeface="游明朝" panose="02020400000000000000" pitchFamily="18" charset="-128"/>
                <a:ea typeface="游明朝" panose="02020400000000000000" pitchFamily="18" charset="-128"/>
                <a:cs typeface="Times New Roman" panose="02020603050405020304" pitchFamily="18" charset="0"/>
              </a:rPr>
              <a:t>取組】</a:t>
            </a:r>
          </a:p>
        </p:txBody>
      </p:sp>
      <p:sp>
        <p:nvSpPr>
          <p:cNvPr id="21" name="テキスト ボックス 20">
            <a:extLst>
              <a:ext uri="{FF2B5EF4-FFF2-40B4-BE49-F238E27FC236}">
                <a16:creationId xmlns:a16="http://schemas.microsoft.com/office/drawing/2014/main" id="{76BDD16F-313C-FF47-978B-992A89114543}"/>
              </a:ext>
            </a:extLst>
          </p:cNvPr>
          <p:cNvSpPr txBox="1"/>
          <p:nvPr/>
        </p:nvSpPr>
        <p:spPr>
          <a:xfrm>
            <a:off x="550444" y="575783"/>
            <a:ext cx="880511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400" dirty="0"/>
              <a:t>○学校安全計画の共通理解　○事故防止、防災教育の計画　○避難経路、避難場所の確認　○自衛消防訓練　</a:t>
            </a:r>
            <a:endParaRPr kumimoji="1" lang="en-US" altLang="ja-JP" sz="1400" dirty="0"/>
          </a:p>
          <a:p>
            <a:r>
              <a:rPr kumimoji="1" lang="ja-JP" altLang="en-US" sz="1400" dirty="0"/>
              <a:t>○避難所設置時の対応　　　○熱中症の応急手当講習　　　</a:t>
            </a:r>
            <a:r>
              <a:rPr kumimoji="1" lang="ja-JP" altLang="en-US" sz="1400" dirty="0" smtClean="0"/>
              <a:t>○</a:t>
            </a:r>
            <a:r>
              <a:rPr kumimoji="1" lang="ja-JP" altLang="en-US" sz="1400" dirty="0"/>
              <a:t>災害時における施設の被害状況の確認</a:t>
            </a:r>
            <a:endParaRPr kumimoji="1" lang="en-US" altLang="ja-JP" sz="1400" dirty="0"/>
          </a:p>
          <a:p>
            <a:r>
              <a:rPr kumimoji="1" lang="ja-JP" altLang="en-US" sz="1400" dirty="0"/>
              <a:t>○非常機材操作訓練　　　　○救命講習案内　　　　　　　○エピペン使用方法　</a:t>
            </a:r>
            <a:endParaRPr kumimoji="1" lang="en-US" altLang="ja-JP" sz="1100" dirty="0"/>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10644" t="14895" r="6021" b="22623"/>
          <a:stretch/>
        </p:blipFill>
        <p:spPr>
          <a:xfrm>
            <a:off x="372753" y="5737641"/>
            <a:ext cx="1578001" cy="887352"/>
          </a:xfrm>
          <a:prstGeom prst="rect">
            <a:avLst/>
          </a:prstGeom>
        </p:spPr>
      </p:pic>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15107" t="7225" r="26974" b="15550"/>
          <a:stretch/>
        </p:blipFill>
        <p:spPr>
          <a:xfrm>
            <a:off x="611083" y="4659779"/>
            <a:ext cx="954304" cy="954304"/>
          </a:xfrm>
          <a:prstGeom prst="rect">
            <a:avLst/>
          </a:prstGeom>
        </p:spPr>
      </p:pic>
      <p:sp>
        <p:nvSpPr>
          <p:cNvPr id="6" name="テキスト ボックス 5"/>
          <p:cNvSpPr txBox="1"/>
          <p:nvPr/>
        </p:nvSpPr>
        <p:spPr>
          <a:xfrm>
            <a:off x="2019541" y="5136931"/>
            <a:ext cx="2754219" cy="1384995"/>
          </a:xfrm>
          <a:prstGeom prst="rect">
            <a:avLst/>
          </a:prstGeom>
          <a:noFill/>
        </p:spPr>
        <p:txBody>
          <a:bodyPr wrap="square" rtlCol="0">
            <a:spAutoFit/>
          </a:bodyPr>
          <a:lstStyle/>
          <a:p>
            <a:r>
              <a:rPr kumimoji="1" lang="ja-JP" altLang="en-US" sz="1400" dirty="0"/>
              <a:t>八丈島警察署の協力により</a:t>
            </a:r>
            <a:r>
              <a:rPr kumimoji="1" lang="ja-JP" altLang="en-US" sz="1400" dirty="0" smtClean="0"/>
              <a:t>、</a:t>
            </a:r>
            <a:r>
              <a:rPr kumimoji="1" lang="ja-JP" altLang="en-US" sz="1400" dirty="0"/>
              <a:t>セーフティ教室を</a:t>
            </a:r>
            <a:r>
              <a:rPr kumimoji="1" lang="ja-JP" altLang="en-US" sz="1400" dirty="0" smtClean="0"/>
              <a:t>実施した。定時制では</a:t>
            </a:r>
            <a:r>
              <a:rPr kumimoji="1" lang="ja-JP" altLang="en-US" sz="1400" dirty="0"/>
              <a:t>、自転車の他に、バイクや自動車で通学する生徒もいるため</a:t>
            </a:r>
            <a:r>
              <a:rPr kumimoji="1" lang="ja-JP" altLang="en-US" sz="1400" dirty="0" smtClean="0"/>
              <a:t>、車両</a:t>
            </a:r>
            <a:r>
              <a:rPr kumimoji="1" lang="ja-JP" altLang="en-US" sz="1400" dirty="0"/>
              <a:t>の特性や交通安全に</a:t>
            </a:r>
            <a:r>
              <a:rPr kumimoji="1" lang="ja-JP" altLang="en-US" sz="1400" dirty="0" smtClean="0"/>
              <a:t>ついて体験的に学習した。</a:t>
            </a:r>
            <a:endParaRPr kumimoji="1" lang="ja-JP" altLang="en-US" sz="1400" dirty="0"/>
          </a:p>
        </p:txBody>
      </p:sp>
      <p:sp>
        <p:nvSpPr>
          <p:cNvPr id="24" name="テキスト ボックス 23">
            <a:extLst>
              <a:ext uri="{FF2B5EF4-FFF2-40B4-BE49-F238E27FC236}">
                <a16:creationId xmlns:a16="http://schemas.microsoft.com/office/drawing/2014/main" id="{60904E7A-0553-454C-B68D-8A3D786D28BD}"/>
              </a:ext>
            </a:extLst>
          </p:cNvPr>
          <p:cNvSpPr txBox="1"/>
          <p:nvPr/>
        </p:nvSpPr>
        <p:spPr>
          <a:xfrm>
            <a:off x="7418871" y="2763245"/>
            <a:ext cx="2040621" cy="307777"/>
          </a:xfrm>
          <a:prstGeom prst="rect">
            <a:avLst/>
          </a:prstGeom>
          <a:solidFill>
            <a:schemeClr val="accent2">
              <a:lumMod val="40000"/>
              <a:lumOff val="60000"/>
            </a:schemeClr>
          </a:solidFill>
        </p:spPr>
        <p:txBody>
          <a:bodyPr wrap="square">
            <a:spAutoFit/>
          </a:bodyPr>
          <a:lstStyle/>
          <a:p>
            <a:pPr algn="ctr"/>
            <a:r>
              <a:rPr lang="ja-JP" altLang="en-US" sz="1400" kern="100" dirty="0" smtClean="0">
                <a:latin typeface="游明朝" panose="02020400000000000000" pitchFamily="18" charset="-128"/>
                <a:ea typeface="游明朝" panose="02020400000000000000" pitchFamily="18" charset="-128"/>
                <a:cs typeface="Times New Roman" panose="02020603050405020304" pitchFamily="18" charset="0"/>
              </a:rPr>
              <a:t>防災体験学習</a:t>
            </a:r>
            <a:endParaRPr lang="ja-JP" altLang="en-US" sz="1400" dirty="0"/>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1218" t="22770" r="21090" b="1743"/>
          <a:stretch/>
        </p:blipFill>
        <p:spPr>
          <a:xfrm>
            <a:off x="7940523" y="5238945"/>
            <a:ext cx="1620618" cy="1180965"/>
          </a:xfrm>
          <a:prstGeom prst="rect">
            <a:avLst/>
          </a:prstGeom>
        </p:spPr>
      </p:pic>
      <p:sp>
        <p:nvSpPr>
          <p:cNvPr id="9" name="テキスト ボックス 8"/>
          <p:cNvSpPr txBox="1"/>
          <p:nvPr/>
        </p:nvSpPr>
        <p:spPr>
          <a:xfrm>
            <a:off x="5457419" y="5214169"/>
            <a:ext cx="2582539" cy="1384995"/>
          </a:xfrm>
          <a:prstGeom prst="rect">
            <a:avLst/>
          </a:prstGeom>
          <a:noFill/>
        </p:spPr>
        <p:txBody>
          <a:bodyPr wrap="square" rtlCol="0">
            <a:spAutoFit/>
          </a:bodyPr>
          <a:lstStyle/>
          <a:p>
            <a:r>
              <a:rPr kumimoji="1" lang="ja-JP" altLang="en-US" sz="1400" dirty="0" smtClean="0"/>
              <a:t>八丈島警察署の協力により、薬物乱用防止とリベンジポルノに関する講話と</a:t>
            </a:r>
            <a:r>
              <a:rPr kumimoji="1" lang="en-US" altLang="ja-JP" sz="1400" dirty="0" smtClean="0">
                <a:latin typeface="+mn-ea"/>
              </a:rPr>
              <a:t>DVD</a:t>
            </a:r>
            <a:r>
              <a:rPr kumimoji="1" lang="ja-JP" altLang="en-US" sz="1400" dirty="0" smtClean="0"/>
              <a:t>視聴を実施した。身近に潜む危険について学んだ。</a:t>
            </a:r>
            <a:endParaRPr kumimoji="1" lang="en-US" altLang="ja-JP" sz="1400" dirty="0" smtClean="0"/>
          </a:p>
          <a:p>
            <a:endParaRPr kumimoji="1" lang="ja-JP" altLang="en-US" sz="1400" dirty="0"/>
          </a:p>
        </p:txBody>
      </p:sp>
      <p:sp>
        <p:nvSpPr>
          <p:cNvPr id="10" name="テキスト ボックス 9"/>
          <p:cNvSpPr txBox="1"/>
          <p:nvPr/>
        </p:nvSpPr>
        <p:spPr>
          <a:xfrm>
            <a:off x="260081" y="3073385"/>
            <a:ext cx="2438787" cy="1384995"/>
          </a:xfrm>
          <a:prstGeom prst="rect">
            <a:avLst/>
          </a:prstGeom>
          <a:noFill/>
        </p:spPr>
        <p:txBody>
          <a:bodyPr wrap="square" rtlCol="0">
            <a:spAutoFit/>
          </a:bodyPr>
          <a:lstStyle/>
          <a:p>
            <a:r>
              <a:rPr kumimoji="1" lang="ja-JP" altLang="en-US" sz="1400" dirty="0" smtClean="0"/>
              <a:t>地震・津波・火災を想定した避難訓練を実施した。また、令和３年４月には、八丈町消防本部と連携し、総合防災訓練（初期消火）を行った。</a:t>
            </a:r>
            <a:endParaRPr kumimoji="1" lang="ja-JP" altLang="en-US" sz="1400" dirty="0"/>
          </a:p>
        </p:txBody>
      </p:sp>
      <p:sp>
        <p:nvSpPr>
          <p:cNvPr id="11" name="テキスト ボックス 10"/>
          <p:cNvSpPr txBox="1"/>
          <p:nvPr/>
        </p:nvSpPr>
        <p:spPr>
          <a:xfrm>
            <a:off x="2620462" y="2333274"/>
            <a:ext cx="4492047" cy="1169551"/>
          </a:xfrm>
          <a:prstGeom prst="rect">
            <a:avLst/>
          </a:prstGeom>
          <a:noFill/>
        </p:spPr>
        <p:txBody>
          <a:bodyPr wrap="square" rtlCol="0">
            <a:spAutoFit/>
          </a:bodyPr>
          <a:lstStyle/>
          <a:p>
            <a:r>
              <a:rPr lang="ja-JP" altLang="ja-JP" sz="1400" dirty="0" smtClean="0"/>
              <a:t>台風</a:t>
            </a:r>
            <a:r>
              <a:rPr lang="ja-JP" altLang="en-US" sz="1400" dirty="0" smtClean="0"/>
              <a:t>・</a:t>
            </a:r>
            <a:r>
              <a:rPr lang="ja-JP" altLang="ja-JP" sz="1400" dirty="0" smtClean="0"/>
              <a:t>地震</a:t>
            </a:r>
            <a:r>
              <a:rPr lang="ja-JP" altLang="en-US" sz="1400" dirty="0" smtClean="0"/>
              <a:t>・</a:t>
            </a:r>
            <a:r>
              <a:rPr lang="ja-JP" altLang="ja-JP" sz="1400" dirty="0" smtClean="0"/>
              <a:t>津波</a:t>
            </a:r>
            <a:r>
              <a:rPr lang="ja-JP" altLang="en-US" sz="1400" dirty="0" smtClean="0"/>
              <a:t>・</a:t>
            </a:r>
            <a:r>
              <a:rPr lang="ja-JP" altLang="ja-JP" sz="1400" dirty="0" smtClean="0"/>
              <a:t>火山噴火</a:t>
            </a:r>
            <a:r>
              <a:rPr lang="ja-JP" altLang="en-US" sz="1400" dirty="0" smtClean="0"/>
              <a:t>・</a:t>
            </a:r>
            <a:r>
              <a:rPr lang="ja-JP" altLang="ja-JP" sz="1400" dirty="0" smtClean="0"/>
              <a:t>土砂崩れ</a:t>
            </a:r>
            <a:r>
              <a:rPr lang="ja-JP" altLang="en-US" sz="1400" dirty="0" smtClean="0"/>
              <a:t>・避難所運営をテーマに、班別で探究</a:t>
            </a:r>
            <a:r>
              <a:rPr lang="ja-JP" altLang="en-US" sz="1400" dirty="0"/>
              <a:t>活動に</a:t>
            </a:r>
            <a:r>
              <a:rPr lang="ja-JP" altLang="en-US" sz="1400" dirty="0" smtClean="0"/>
              <a:t>取り組んだ。八丈町役場総務課や３．１１</a:t>
            </a:r>
            <a:r>
              <a:rPr lang="ja-JP" altLang="en-US" sz="1400" dirty="0" smtClean="0">
                <a:latin typeface="ＭＳ 明朝" panose="02020609040205080304" pitchFamily="17" charset="-128"/>
                <a:ea typeface="ＭＳ 明朝" panose="02020609040205080304" pitchFamily="17" charset="-128"/>
              </a:rPr>
              <a:t>津</a:t>
            </a:r>
            <a:r>
              <a:rPr lang="ja-JP" altLang="en-US" sz="1400" dirty="0" smtClean="0"/>
              <a:t>波被害者へのインタビュー、八丈町ハザードマップ等を参考に、適切な避難行動や自分たちにできることについて考えた。</a:t>
            </a:r>
            <a:endParaRPr kumimoji="1" lang="ja-JP" altLang="en-US" sz="1400" dirty="0"/>
          </a:p>
        </p:txBody>
      </p:sp>
      <p:pic>
        <p:nvPicPr>
          <p:cNvPr id="26" name="図 25"/>
          <p:cNvPicPr>
            <a:picLocks noChangeAspect="1"/>
          </p:cNvPicPr>
          <p:nvPr/>
        </p:nvPicPr>
        <p:blipFill rotWithShape="1">
          <a:blip r:embed="rId5" cstate="print">
            <a:extLst>
              <a:ext uri="{28A0092B-C50C-407E-A947-70E740481C1C}">
                <a14:useLocalDpi xmlns:a14="http://schemas.microsoft.com/office/drawing/2010/main" val="0"/>
              </a:ext>
            </a:extLst>
          </a:blip>
          <a:srcRect l="18638" t="6218"/>
          <a:stretch/>
        </p:blipFill>
        <p:spPr>
          <a:xfrm>
            <a:off x="5924385" y="3494695"/>
            <a:ext cx="1042609" cy="901322"/>
          </a:xfrm>
          <a:prstGeom prst="rect">
            <a:avLst/>
          </a:prstGeom>
        </p:spPr>
      </p:pic>
      <p:pic>
        <p:nvPicPr>
          <p:cNvPr id="27" name="図 26"/>
          <p:cNvPicPr>
            <a:picLocks noChangeAspect="1"/>
          </p:cNvPicPr>
          <p:nvPr/>
        </p:nvPicPr>
        <p:blipFill rotWithShape="1">
          <a:blip r:embed="rId6" cstate="print">
            <a:extLst>
              <a:ext uri="{28A0092B-C50C-407E-A947-70E740481C1C}">
                <a14:useLocalDpi xmlns:a14="http://schemas.microsoft.com/office/drawing/2010/main" val="0"/>
              </a:ext>
            </a:extLst>
          </a:blip>
          <a:srcRect t="12454" r="7330"/>
          <a:stretch/>
        </p:blipFill>
        <p:spPr>
          <a:xfrm>
            <a:off x="7455919" y="1838412"/>
            <a:ext cx="1168079" cy="827626"/>
          </a:xfrm>
          <a:prstGeom prst="rect">
            <a:avLst/>
          </a:prstGeom>
        </p:spPr>
      </p:pic>
      <p:pic>
        <p:nvPicPr>
          <p:cNvPr id="28" name="図 27"/>
          <p:cNvPicPr>
            <a:picLocks noChangeAspect="1"/>
          </p:cNvPicPr>
          <p:nvPr/>
        </p:nvPicPr>
        <p:blipFill rotWithShape="1">
          <a:blip r:embed="rId7" cstate="print">
            <a:extLst>
              <a:ext uri="{28A0092B-C50C-407E-A947-70E740481C1C}">
                <a14:useLocalDpi xmlns:a14="http://schemas.microsoft.com/office/drawing/2010/main" val="0"/>
              </a:ext>
            </a:extLst>
          </a:blip>
          <a:srcRect l="27640" r="14116"/>
          <a:stretch/>
        </p:blipFill>
        <p:spPr>
          <a:xfrm>
            <a:off x="8816936" y="1824901"/>
            <a:ext cx="642557" cy="827410"/>
          </a:xfrm>
          <a:prstGeom prst="rect">
            <a:avLst/>
          </a:prstGeom>
        </p:spPr>
      </p:pic>
      <p:pic>
        <p:nvPicPr>
          <p:cNvPr id="29" name="図 28"/>
          <p:cNvPicPr>
            <a:picLocks noChangeAspect="1"/>
          </p:cNvPicPr>
          <p:nvPr/>
        </p:nvPicPr>
        <p:blipFill rotWithShape="1">
          <a:blip r:embed="rId8" cstate="print">
            <a:extLst>
              <a:ext uri="{28A0092B-C50C-407E-A947-70E740481C1C}">
                <a14:useLocalDpi xmlns:a14="http://schemas.microsoft.com/office/drawing/2010/main" val="0"/>
              </a:ext>
            </a:extLst>
          </a:blip>
          <a:srcRect l="8441" t="31370" r="20295" b="13840"/>
          <a:stretch/>
        </p:blipFill>
        <p:spPr>
          <a:xfrm>
            <a:off x="1117335" y="1884215"/>
            <a:ext cx="1310189" cy="755472"/>
          </a:xfrm>
          <a:prstGeom prst="rect">
            <a:avLst/>
          </a:prstGeom>
        </p:spPr>
      </p:pic>
      <p:sp>
        <p:nvSpPr>
          <p:cNvPr id="30" name="テキスト ボックス 29"/>
          <p:cNvSpPr txBox="1"/>
          <p:nvPr/>
        </p:nvSpPr>
        <p:spPr>
          <a:xfrm>
            <a:off x="7175315" y="3093360"/>
            <a:ext cx="2594147" cy="1384995"/>
          </a:xfrm>
          <a:prstGeom prst="rect">
            <a:avLst/>
          </a:prstGeom>
          <a:noFill/>
        </p:spPr>
        <p:txBody>
          <a:bodyPr wrap="square" rtlCol="0">
            <a:spAutoFit/>
          </a:bodyPr>
          <a:lstStyle/>
          <a:p>
            <a:r>
              <a:rPr kumimoji="1" lang="ja-JP" altLang="en-US" sz="1400" dirty="0"/>
              <a:t>令和</a:t>
            </a:r>
            <a:r>
              <a:rPr kumimoji="1" lang="ja-JP" altLang="en-US" sz="1400" dirty="0" smtClean="0"/>
              <a:t>２年１０月に避難所運営ゲーム（ＨＵＧ</a:t>
            </a:r>
            <a:r>
              <a:rPr kumimoji="1" lang="ja-JP" altLang="en-US" sz="1400" dirty="0"/>
              <a:t>）</a:t>
            </a:r>
            <a:r>
              <a:rPr kumimoji="1" lang="ja-JP" altLang="en-US" sz="1400" dirty="0" smtClean="0"/>
              <a:t>や発電機・投光器の設置などの体験学習を実施した。活動を通して、指定</a:t>
            </a:r>
            <a:r>
              <a:rPr kumimoji="1" lang="ja-JP" altLang="en-US" sz="1400" dirty="0"/>
              <a:t>緊急避難</a:t>
            </a:r>
            <a:r>
              <a:rPr kumimoji="1" lang="ja-JP" altLang="en-US" sz="1400" dirty="0" smtClean="0"/>
              <a:t>場所として必要なことを学習した。</a:t>
            </a:r>
            <a:endParaRPr kumimoji="1" lang="ja-JP" altLang="en-US" sz="1400" dirty="0"/>
          </a:p>
        </p:txBody>
      </p:sp>
      <p:pic>
        <p:nvPicPr>
          <p:cNvPr id="31" name="図 30"/>
          <p:cNvPicPr>
            <a:picLocks noChangeAspect="1"/>
          </p:cNvPicPr>
          <p:nvPr/>
        </p:nvPicPr>
        <p:blipFill rotWithShape="1">
          <a:blip r:embed="rId9" cstate="print">
            <a:extLst>
              <a:ext uri="{28A0092B-C50C-407E-A947-70E740481C1C}">
                <a14:useLocalDpi xmlns:a14="http://schemas.microsoft.com/office/drawing/2010/main" val="0"/>
              </a:ext>
            </a:extLst>
          </a:blip>
          <a:srcRect l="19857" t="7510" r="13821"/>
          <a:stretch/>
        </p:blipFill>
        <p:spPr>
          <a:xfrm>
            <a:off x="253477" y="1865103"/>
            <a:ext cx="752642" cy="787208"/>
          </a:xfrm>
          <a:prstGeom prst="rect">
            <a:avLst/>
          </a:prstGeom>
        </p:spPr>
      </p:pic>
      <p:pic>
        <p:nvPicPr>
          <p:cNvPr id="32" name="図 31"/>
          <p:cNvPicPr>
            <a:picLocks noChangeAspect="1"/>
          </p:cNvPicPr>
          <p:nvPr/>
        </p:nvPicPr>
        <p:blipFill rotWithShape="1">
          <a:blip r:embed="rId10" cstate="print">
            <a:extLst>
              <a:ext uri="{28A0092B-C50C-407E-A947-70E740481C1C}">
                <a14:useLocalDpi xmlns:a14="http://schemas.microsoft.com/office/drawing/2010/main" val="0"/>
              </a:ext>
            </a:extLst>
          </a:blip>
          <a:srcRect l="23671" t="3720" r="641" b="23229"/>
          <a:stretch/>
        </p:blipFill>
        <p:spPr>
          <a:xfrm>
            <a:off x="2761674" y="3519955"/>
            <a:ext cx="1141616" cy="826388"/>
          </a:xfrm>
          <a:prstGeom prst="rect">
            <a:avLst/>
          </a:prstGeom>
        </p:spPr>
      </p:pic>
      <p:sp>
        <p:nvSpPr>
          <p:cNvPr id="33" name="テキスト ボックス 32"/>
          <p:cNvSpPr txBox="1"/>
          <p:nvPr/>
        </p:nvSpPr>
        <p:spPr>
          <a:xfrm>
            <a:off x="3936145" y="3428673"/>
            <a:ext cx="2006657" cy="1231106"/>
          </a:xfrm>
          <a:prstGeom prst="rect">
            <a:avLst/>
          </a:prstGeom>
          <a:noFill/>
        </p:spPr>
        <p:txBody>
          <a:bodyPr wrap="square" rtlCol="0">
            <a:spAutoFit/>
          </a:bodyPr>
          <a:lstStyle/>
          <a:p>
            <a:r>
              <a:rPr kumimoji="1" lang="ja-JP" altLang="en-US" sz="1400" dirty="0"/>
              <a:t>令和</a:t>
            </a:r>
            <a:r>
              <a:rPr kumimoji="1" lang="ja-JP" altLang="en-US" sz="1400" dirty="0" smtClean="0"/>
              <a:t>３年</a:t>
            </a:r>
            <a:r>
              <a:rPr kumimoji="1" lang="ja-JP" altLang="en-US" sz="1400" dirty="0"/>
              <a:t>９月の課題探究発表会にて、関係者や保護者に</a:t>
            </a:r>
            <a:r>
              <a:rPr kumimoji="1" lang="ja-JP" altLang="en-US" sz="1400" dirty="0" smtClean="0"/>
              <a:t>向けて発表を</a:t>
            </a:r>
            <a:r>
              <a:rPr kumimoji="1" lang="ja-JP" altLang="en-US" sz="1400" dirty="0"/>
              <a:t>行</a:t>
            </a:r>
            <a:r>
              <a:rPr kumimoji="1" lang="ja-JP" altLang="en-US" sz="1400" dirty="0" smtClean="0"/>
              <a:t>った。</a:t>
            </a:r>
            <a:endParaRPr kumimoji="1" lang="ja-JP" altLang="en-US" sz="1400" dirty="0"/>
          </a:p>
          <a:p>
            <a:endParaRPr kumimoji="1" lang="ja-JP" altLang="en-US" dirty="0"/>
          </a:p>
        </p:txBody>
      </p:sp>
    </p:spTree>
    <p:extLst>
      <p:ext uri="{BB962C8B-B14F-4D97-AF65-F5344CB8AC3E}">
        <p14:creationId xmlns:p14="http://schemas.microsoft.com/office/powerpoint/2010/main" val="369253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3" name="円/楕円 19">
            <a:extLst>
              <a:ext uri="{FF2B5EF4-FFF2-40B4-BE49-F238E27FC236}">
                <a16:creationId xmlns:a16="http://schemas.microsoft.com/office/drawing/2014/main" id="{676C83D7-E4B8-7F45-A666-A5742067666F}"/>
              </a:ext>
            </a:extLst>
          </p:cNvPr>
          <p:cNvSpPr/>
          <p:nvPr/>
        </p:nvSpPr>
        <p:spPr>
          <a:xfrm>
            <a:off x="4418021" y="4955103"/>
            <a:ext cx="5391902" cy="1790960"/>
          </a:xfrm>
          <a:prstGeom prst="ellipse">
            <a:avLst/>
          </a:prstGeom>
          <a:solidFill>
            <a:schemeClr val="accent6">
              <a:lumMod val="60000"/>
              <a:lumOff val="40000"/>
            </a:schemeClr>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18">
            <a:extLst>
              <a:ext uri="{FF2B5EF4-FFF2-40B4-BE49-F238E27FC236}">
                <a16:creationId xmlns:a16="http://schemas.microsoft.com/office/drawing/2014/main" id="{07C0985B-81DB-404D-AD80-0DC8940AB6A3}"/>
              </a:ext>
            </a:extLst>
          </p:cNvPr>
          <p:cNvSpPr/>
          <p:nvPr/>
        </p:nvSpPr>
        <p:spPr>
          <a:xfrm>
            <a:off x="206756" y="3830276"/>
            <a:ext cx="4188493" cy="2743556"/>
          </a:xfrm>
          <a:prstGeom prst="ellipse">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17">
            <a:extLst>
              <a:ext uri="{FF2B5EF4-FFF2-40B4-BE49-F238E27FC236}">
                <a16:creationId xmlns:a16="http://schemas.microsoft.com/office/drawing/2014/main" id="{C05C3D1F-0917-9443-A07F-59612C6445B6}"/>
              </a:ext>
            </a:extLst>
          </p:cNvPr>
          <p:cNvSpPr/>
          <p:nvPr/>
        </p:nvSpPr>
        <p:spPr>
          <a:xfrm>
            <a:off x="446651" y="694494"/>
            <a:ext cx="9043721" cy="3193565"/>
          </a:xfrm>
          <a:prstGeom prst="ellipse">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DF3168E-C49F-4D46-9D5F-FF0FB50CD704}"/>
              </a:ext>
            </a:extLst>
          </p:cNvPr>
          <p:cNvSpPr txBox="1"/>
          <p:nvPr/>
        </p:nvSpPr>
        <p:spPr>
          <a:xfrm>
            <a:off x="5431195" y="856539"/>
            <a:ext cx="4311387" cy="369332"/>
          </a:xfrm>
          <a:prstGeom prst="rect">
            <a:avLst/>
          </a:prstGeom>
          <a:solidFill>
            <a:schemeClr val="accent2">
              <a:lumMod val="40000"/>
              <a:lumOff val="60000"/>
            </a:schemeClr>
          </a:solidFill>
        </p:spPr>
        <p:txBody>
          <a:bodyPr wrap="square">
            <a:spAutoFit/>
          </a:bodyPr>
          <a:lstStyle/>
          <a:p>
            <a:pPr algn="ct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京都大学「学びコーディネーター事業」</a:t>
            </a:r>
            <a:endParaRPr lang="ja-JP" altLang="en-US" dirty="0"/>
          </a:p>
        </p:txBody>
      </p:sp>
      <p:sp>
        <p:nvSpPr>
          <p:cNvPr id="15" name="テキスト ボックス 14">
            <a:extLst>
              <a:ext uri="{FF2B5EF4-FFF2-40B4-BE49-F238E27FC236}">
                <a16:creationId xmlns:a16="http://schemas.microsoft.com/office/drawing/2014/main" id="{C7A442B9-3D71-4E4E-9B02-41C848B5EBA6}"/>
              </a:ext>
            </a:extLst>
          </p:cNvPr>
          <p:cNvSpPr txBox="1"/>
          <p:nvPr/>
        </p:nvSpPr>
        <p:spPr>
          <a:xfrm>
            <a:off x="66394" y="863982"/>
            <a:ext cx="5200930" cy="369332"/>
          </a:xfrm>
          <a:prstGeom prst="rect">
            <a:avLst/>
          </a:prstGeom>
          <a:solidFill>
            <a:schemeClr val="accent2">
              <a:lumMod val="40000"/>
              <a:lumOff val="60000"/>
            </a:schemeClr>
          </a:solidFill>
        </p:spPr>
        <p:txBody>
          <a:bodyPr wrap="square">
            <a:spAutoFit/>
          </a:bodyPr>
          <a:lstStyle/>
          <a:p>
            <a:pPr algn="ct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避難訓練「火災想定</a:t>
            </a: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・煙体験・消火器訓練」</a:t>
            </a:r>
            <a:endParaRPr lang="ja-JP" altLang="en-US" dirty="0"/>
          </a:p>
        </p:txBody>
      </p:sp>
      <p:sp>
        <p:nvSpPr>
          <p:cNvPr id="18" name="テキスト ボックス 17">
            <a:extLst>
              <a:ext uri="{FF2B5EF4-FFF2-40B4-BE49-F238E27FC236}">
                <a16:creationId xmlns:a16="http://schemas.microsoft.com/office/drawing/2014/main" id="{0680B00A-7939-6045-8463-8826128BF88D}"/>
              </a:ext>
            </a:extLst>
          </p:cNvPr>
          <p:cNvSpPr txBox="1"/>
          <p:nvPr/>
        </p:nvSpPr>
        <p:spPr>
          <a:xfrm>
            <a:off x="76747" y="3888059"/>
            <a:ext cx="1828521" cy="369332"/>
          </a:xfrm>
          <a:prstGeom prst="rect">
            <a:avLst/>
          </a:prstGeom>
          <a:solidFill>
            <a:schemeClr val="accent4">
              <a:lumMod val="40000"/>
              <a:lumOff val="60000"/>
            </a:schemeClr>
          </a:solidFill>
        </p:spPr>
        <p:txBody>
          <a:bodyPr wrap="square">
            <a:spAutoFit/>
          </a:bodyPr>
          <a:lstStyle/>
          <a:p>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自転車安全教室</a:t>
            </a:r>
            <a:endParaRPr lang="ja-JP" altLang="en-US" dirty="0"/>
          </a:p>
        </p:txBody>
      </p:sp>
      <p:sp>
        <p:nvSpPr>
          <p:cNvPr id="20" name="テキスト ボックス 19">
            <a:extLst>
              <a:ext uri="{FF2B5EF4-FFF2-40B4-BE49-F238E27FC236}">
                <a16:creationId xmlns:a16="http://schemas.microsoft.com/office/drawing/2014/main" id="{008BBC21-D213-D442-9E91-896147CFFC4E}"/>
              </a:ext>
            </a:extLst>
          </p:cNvPr>
          <p:cNvSpPr txBox="1"/>
          <p:nvPr/>
        </p:nvSpPr>
        <p:spPr>
          <a:xfrm>
            <a:off x="3631737" y="2996563"/>
            <a:ext cx="5286769" cy="369332"/>
          </a:xfrm>
          <a:prstGeom prst="rect">
            <a:avLst/>
          </a:prstGeom>
          <a:solidFill>
            <a:schemeClr val="accent2">
              <a:lumMod val="40000"/>
              <a:lumOff val="60000"/>
            </a:schemeClr>
          </a:solidFill>
        </p:spPr>
        <p:txBody>
          <a:bodyPr wrap="square">
            <a:spAutoFit/>
          </a:bodyPr>
          <a:lstStyle/>
          <a:p>
            <a:pPr algn="ct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宿泊</a:t>
            </a: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防災</a:t>
            </a: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訓練</a:t>
            </a: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「避難所</a:t>
            </a: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設営訓練</a:t>
            </a: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・普通救命講習</a:t>
            </a: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a:t>
            </a:r>
            <a:endParaRPr lang="ja-JP" altLang="en-US" dirty="0"/>
          </a:p>
        </p:txBody>
      </p:sp>
      <p:sp>
        <p:nvSpPr>
          <p:cNvPr id="24" name="テキスト ボックス 23">
            <a:extLst>
              <a:ext uri="{FF2B5EF4-FFF2-40B4-BE49-F238E27FC236}">
                <a16:creationId xmlns:a16="http://schemas.microsoft.com/office/drawing/2014/main" id="{D5532E4D-5B7F-3E49-98D4-9A33DB02B3DB}"/>
              </a:ext>
            </a:extLst>
          </p:cNvPr>
          <p:cNvSpPr txBox="1"/>
          <p:nvPr/>
        </p:nvSpPr>
        <p:spPr>
          <a:xfrm>
            <a:off x="4506057" y="5047558"/>
            <a:ext cx="2314997" cy="369332"/>
          </a:xfrm>
          <a:prstGeom prst="rect">
            <a:avLst/>
          </a:prstGeom>
          <a:solidFill>
            <a:schemeClr val="accent6">
              <a:lumMod val="40000"/>
              <a:lumOff val="60000"/>
            </a:schemeClr>
          </a:solidFill>
        </p:spPr>
        <p:txBody>
          <a:bodyPr wrap="square">
            <a:spAutoFit/>
          </a:bodyPr>
          <a:lstStyle/>
          <a:p>
            <a:pPr indent="66675" algn="just">
              <a:spcAft>
                <a:spcPts val="0"/>
              </a:spcAft>
            </a:pPr>
            <a:r>
              <a:rPr lang="en-US" altLang="ja-JP" sz="1800" kern="100" dirty="0">
                <a:latin typeface="游明朝" panose="02020400000000000000" pitchFamily="18" charset="-128"/>
                <a:ea typeface="游明朝" panose="02020400000000000000" pitchFamily="18" charset="-128"/>
                <a:cs typeface="Times New Roman" panose="02020603050405020304" pitchFamily="18" charset="0"/>
              </a:rPr>
              <a:t>TOKYO</a:t>
            </a:r>
            <a:r>
              <a:rPr lang="ja-JP" altLang="en-US" sz="1800" kern="100">
                <a:latin typeface="游明朝" panose="02020400000000000000" pitchFamily="18" charset="-128"/>
                <a:ea typeface="游明朝" panose="02020400000000000000" pitchFamily="18" charset="-128"/>
                <a:cs typeface="Times New Roman" panose="02020603050405020304" pitchFamily="18" charset="0"/>
              </a:rPr>
              <a:t>ネット教室</a:t>
            </a:r>
            <a:r>
              <a:rPr lang="ja-JP" altLang="en-US" kern="100">
                <a:latin typeface="游明朝" panose="02020400000000000000" pitchFamily="18" charset="-128"/>
                <a:ea typeface="游明朝" panose="02020400000000000000" pitchFamily="18" charset="-128"/>
                <a:cs typeface="Times New Roman" panose="02020603050405020304" pitchFamily="18" charset="0"/>
              </a:rPr>
              <a:t>　</a:t>
            </a:r>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6AB7F18D-969C-8A4E-BF70-A01045720CFC}"/>
              </a:ext>
            </a:extLst>
          </p:cNvPr>
          <p:cNvSpPr txBox="1"/>
          <p:nvPr/>
        </p:nvSpPr>
        <p:spPr>
          <a:xfrm>
            <a:off x="1727018" y="307255"/>
            <a:ext cx="6358465" cy="369332"/>
          </a:xfrm>
          <a:prstGeom prst="rect">
            <a:avLst/>
          </a:prstGeom>
          <a:noFill/>
        </p:spPr>
        <p:txBody>
          <a:bodyPr wrap="square">
            <a:spAutoFit/>
          </a:bodyPr>
          <a:lstStyle/>
          <a:p>
            <a:pPr algn="just">
              <a:spcAft>
                <a:spcPts val="0"/>
              </a:spcAft>
            </a:pP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smtClean="0">
                <a:latin typeface="游明朝" panose="02020400000000000000" pitchFamily="18" charset="-128"/>
                <a:ea typeface="游明朝" panose="02020400000000000000" pitchFamily="18" charset="-128"/>
                <a:cs typeface="Times New Roman" panose="02020603050405020304" pitchFamily="18" charset="0"/>
              </a:rPr>
              <a:t>令和２・３年度</a:t>
            </a: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安全教育（全日制</a:t>
            </a: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課程</a:t>
            </a: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）の</a:t>
            </a: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主な</a:t>
            </a: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取組】</a:t>
            </a:r>
          </a:p>
        </p:txBody>
      </p:sp>
      <p:sp>
        <p:nvSpPr>
          <p:cNvPr id="10" name="正方形/長方形 9">
            <a:extLst>
              <a:ext uri="{FF2B5EF4-FFF2-40B4-BE49-F238E27FC236}">
                <a16:creationId xmlns:a16="http://schemas.microsoft.com/office/drawing/2014/main" id="{DB265ADD-A723-8149-8BF4-6FEAD6DEB7C2}"/>
              </a:ext>
            </a:extLst>
          </p:cNvPr>
          <p:cNvSpPr/>
          <p:nvPr/>
        </p:nvSpPr>
        <p:spPr>
          <a:xfrm>
            <a:off x="3985990" y="5714394"/>
            <a:ext cx="3854522" cy="1169551"/>
          </a:xfrm>
          <a:prstGeom prst="rect">
            <a:avLst/>
          </a:prstGeom>
        </p:spPr>
        <p:txBody>
          <a:bodyPr wrap="square">
            <a:spAutoFit/>
          </a:bodyPr>
          <a:lstStyle/>
          <a:p>
            <a:r>
              <a:rPr lang="ja-JP" altLang="en-US" sz="1400" dirty="0" smtClean="0">
                <a:latin typeface="+mn-ea"/>
                <a:cs typeface="Times New Roman" panose="02020603050405020304" pitchFamily="18" charset="0"/>
              </a:rPr>
              <a:t>ＮＴＴドコモ</a:t>
            </a:r>
            <a:r>
              <a:rPr lang="ja-JP" altLang="en-US" sz="1400" dirty="0">
                <a:latin typeface="+mn-ea"/>
                <a:cs typeface="Times New Roman" panose="02020603050405020304" pitchFamily="18" charset="0"/>
              </a:rPr>
              <a:t>の協力に</a:t>
            </a:r>
            <a:r>
              <a:rPr lang="ja-JP" altLang="en-US" sz="1400" dirty="0" smtClean="0">
                <a:latin typeface="+mn-ea"/>
                <a:cs typeface="Times New Roman" panose="02020603050405020304" pitchFamily="18" charset="0"/>
              </a:rPr>
              <a:t>よるオンライン講話を実施した。</a:t>
            </a:r>
            <a:r>
              <a:rPr lang="ja-JP" altLang="ja-JP" sz="1400" dirty="0" smtClean="0">
                <a:latin typeface="+mn-ea"/>
                <a:cs typeface="Times New Roman" panose="02020603050405020304" pitchFamily="18" charset="0"/>
              </a:rPr>
              <a:t>ＳＮＳ</a:t>
            </a:r>
            <a:r>
              <a:rPr lang="ja-JP" altLang="ja-JP" sz="1400" dirty="0">
                <a:latin typeface="+mn-ea"/>
                <a:cs typeface="Times New Roman" panose="02020603050405020304" pitchFamily="18" charset="0"/>
              </a:rPr>
              <a:t>を介した個人情報の流出や他人とのトラブル</a:t>
            </a:r>
            <a:r>
              <a:rPr lang="ja-JP" altLang="en-US" sz="1400" dirty="0">
                <a:latin typeface="+mn-ea"/>
                <a:cs typeface="Times New Roman" panose="02020603050405020304" pitchFamily="18" charset="0"/>
              </a:rPr>
              <a:t>及び</a:t>
            </a:r>
            <a:r>
              <a:rPr lang="ja-JP" altLang="ja-JP" sz="1400" dirty="0">
                <a:latin typeface="+mn-ea"/>
                <a:cs typeface="Times New Roman" panose="02020603050405020304" pitchFamily="18" charset="0"/>
              </a:rPr>
              <a:t>不適切なサイト閲覧による事件・事故に</a:t>
            </a:r>
            <a:r>
              <a:rPr lang="ja-JP" altLang="ja-JP" sz="1400" dirty="0" smtClean="0">
                <a:latin typeface="+mn-ea"/>
                <a:cs typeface="Times New Roman" panose="02020603050405020304" pitchFamily="18" charset="0"/>
              </a:rPr>
              <a:t>巻き込まれる</a:t>
            </a:r>
            <a:r>
              <a:rPr lang="ja-JP" altLang="en-US" sz="1400" dirty="0" smtClean="0">
                <a:latin typeface="+mn-ea"/>
                <a:cs typeface="Times New Roman" panose="02020603050405020304" pitchFamily="18" charset="0"/>
              </a:rPr>
              <a:t>リスクについて学び、</a:t>
            </a:r>
            <a:r>
              <a:rPr lang="ja-JP" altLang="ja-JP" sz="1400" dirty="0" smtClean="0">
                <a:latin typeface="+mn-ea"/>
                <a:cs typeface="Times New Roman" panose="02020603050405020304" pitchFamily="18" charset="0"/>
              </a:rPr>
              <a:t>未然防止</a:t>
            </a:r>
            <a:r>
              <a:rPr lang="ja-JP" altLang="en-US" sz="1400" dirty="0" smtClean="0">
                <a:latin typeface="+mn-ea"/>
                <a:cs typeface="Times New Roman" panose="02020603050405020304" pitchFamily="18" charset="0"/>
              </a:rPr>
              <a:t>策を学んだ。</a:t>
            </a:r>
            <a:endParaRPr lang="ja-JP" altLang="en-US" sz="1400" dirty="0">
              <a:latin typeface="+mn-ea"/>
            </a:endParaRPr>
          </a:p>
        </p:txBody>
      </p:sp>
      <p:sp>
        <p:nvSpPr>
          <p:cNvPr id="17" name="正方形/長方形 16">
            <a:extLst>
              <a:ext uri="{FF2B5EF4-FFF2-40B4-BE49-F238E27FC236}">
                <a16:creationId xmlns:a16="http://schemas.microsoft.com/office/drawing/2014/main" id="{60627518-4370-954F-809F-2935F2DECFA0}"/>
              </a:ext>
            </a:extLst>
          </p:cNvPr>
          <p:cNvSpPr/>
          <p:nvPr/>
        </p:nvSpPr>
        <p:spPr>
          <a:xfrm>
            <a:off x="3806762" y="5444210"/>
            <a:ext cx="3506088" cy="307777"/>
          </a:xfrm>
          <a:prstGeom prst="rect">
            <a:avLst/>
          </a:prstGeom>
        </p:spPr>
        <p:txBody>
          <a:bodyPr wrap="none">
            <a:spAutoFit/>
          </a:bodyPr>
          <a:lstStyle/>
          <a:p>
            <a:pPr indent="266700" algn="just">
              <a:spcAft>
                <a:spcPts val="0"/>
              </a:spcAft>
            </a:pPr>
            <a:r>
              <a:rPr lang="ja-JP" altLang="ja-JP" sz="1400" dirty="0">
                <a:latin typeface="+mn-ea"/>
                <a:cs typeface="Times New Roman" panose="02020603050405020304" pitchFamily="18" charset="0"/>
              </a:rPr>
              <a:t>（インターネット犯罪被害防止講話）</a:t>
            </a:r>
          </a:p>
        </p:txBody>
      </p:sp>
      <p:sp>
        <p:nvSpPr>
          <p:cNvPr id="21" name="正方形/長方形 20">
            <a:extLst>
              <a:ext uri="{FF2B5EF4-FFF2-40B4-BE49-F238E27FC236}">
                <a16:creationId xmlns:a16="http://schemas.microsoft.com/office/drawing/2014/main" id="{18203C0E-A9DF-6F43-81DD-8C450C7A243B}"/>
              </a:ext>
            </a:extLst>
          </p:cNvPr>
          <p:cNvSpPr/>
          <p:nvPr/>
        </p:nvSpPr>
        <p:spPr>
          <a:xfrm>
            <a:off x="7374835" y="1522136"/>
            <a:ext cx="2367749" cy="276999"/>
          </a:xfrm>
          <a:prstGeom prst="rect">
            <a:avLst/>
          </a:prstGeom>
        </p:spPr>
        <p:txBody>
          <a:bodyPr wrap="square">
            <a:spAutoFit/>
          </a:bodyPr>
          <a:lstStyle/>
          <a:p>
            <a:endParaRPr lang="ja-JP" altLang="en-US" sz="1200" dirty="0"/>
          </a:p>
        </p:txBody>
      </p:sp>
      <p:sp>
        <p:nvSpPr>
          <p:cNvPr id="22" name="正方形/長方形 21">
            <a:extLst>
              <a:ext uri="{FF2B5EF4-FFF2-40B4-BE49-F238E27FC236}">
                <a16:creationId xmlns:a16="http://schemas.microsoft.com/office/drawing/2014/main" id="{4883E5DD-DEAD-EF49-8E13-F65803E05DFE}"/>
              </a:ext>
            </a:extLst>
          </p:cNvPr>
          <p:cNvSpPr/>
          <p:nvPr/>
        </p:nvSpPr>
        <p:spPr>
          <a:xfrm>
            <a:off x="7374834" y="2293128"/>
            <a:ext cx="2367749" cy="276999"/>
          </a:xfrm>
          <a:prstGeom prst="rect">
            <a:avLst/>
          </a:prstGeom>
        </p:spPr>
        <p:txBody>
          <a:bodyPr wrap="square">
            <a:spAutoFit/>
          </a:bodyPr>
          <a:lstStyle/>
          <a:p>
            <a:endParaRPr lang="ja-JP" altLang="en-US" sz="1200" dirty="0"/>
          </a:p>
        </p:txBody>
      </p:sp>
      <p:sp>
        <p:nvSpPr>
          <p:cNvPr id="23" name="正方形/長方形 22">
            <a:extLst>
              <a:ext uri="{FF2B5EF4-FFF2-40B4-BE49-F238E27FC236}">
                <a16:creationId xmlns:a16="http://schemas.microsoft.com/office/drawing/2014/main" id="{1C6EE97C-D092-F84A-B863-280A986BD9A2}"/>
              </a:ext>
            </a:extLst>
          </p:cNvPr>
          <p:cNvSpPr/>
          <p:nvPr/>
        </p:nvSpPr>
        <p:spPr>
          <a:xfrm>
            <a:off x="-376167" y="1722372"/>
            <a:ext cx="2367749" cy="276999"/>
          </a:xfrm>
          <a:prstGeom prst="rect">
            <a:avLst/>
          </a:prstGeom>
        </p:spPr>
        <p:txBody>
          <a:bodyPr wrap="square">
            <a:spAutoFit/>
          </a:bodyPr>
          <a:lstStyle/>
          <a:p>
            <a:endParaRPr lang="ja-JP" altLang="en-US" sz="1200" dirty="0"/>
          </a:p>
        </p:txBody>
      </p:sp>
      <p:sp>
        <p:nvSpPr>
          <p:cNvPr id="7" name="テキスト ボックス 6">
            <a:extLst>
              <a:ext uri="{FF2B5EF4-FFF2-40B4-BE49-F238E27FC236}">
                <a16:creationId xmlns:a16="http://schemas.microsoft.com/office/drawing/2014/main" id="{70EFC6E9-098E-3844-BC31-BDCB0313F4AD}"/>
              </a:ext>
            </a:extLst>
          </p:cNvPr>
          <p:cNvSpPr txBox="1"/>
          <p:nvPr/>
        </p:nvSpPr>
        <p:spPr>
          <a:xfrm>
            <a:off x="34296" y="1454772"/>
            <a:ext cx="3033658" cy="954107"/>
          </a:xfrm>
          <a:prstGeom prst="rect">
            <a:avLst/>
          </a:prstGeom>
          <a:noFill/>
        </p:spPr>
        <p:txBody>
          <a:bodyPr wrap="square" rtlCol="0">
            <a:spAutoFit/>
          </a:bodyPr>
          <a:lstStyle/>
          <a:p>
            <a:r>
              <a:rPr kumimoji="1" lang="ja-JP" altLang="en-US" sz="1400" dirty="0">
                <a:latin typeface="+mn-ea"/>
              </a:rPr>
              <a:t>火災想定の避難訓練実施後、八丈町消防本部の協力により、煙体験ハウスの設置と</a:t>
            </a:r>
            <a:r>
              <a:rPr kumimoji="1" lang="ja-JP" altLang="en-US" sz="1400" dirty="0" smtClean="0">
                <a:latin typeface="+mn-ea"/>
              </a:rPr>
              <a:t>消火器の使用方法</a:t>
            </a:r>
            <a:r>
              <a:rPr kumimoji="1" lang="ja-JP" altLang="en-US" sz="1400" dirty="0">
                <a:latin typeface="+mn-ea"/>
              </a:rPr>
              <a:t>の</a:t>
            </a:r>
            <a:r>
              <a:rPr kumimoji="1" lang="ja-JP" altLang="en-US" sz="1400" dirty="0" smtClean="0">
                <a:latin typeface="+mn-ea"/>
              </a:rPr>
              <a:t>実演を行った。</a:t>
            </a:r>
            <a:endParaRPr kumimoji="1" lang="ja-JP" altLang="en-US" sz="1400" dirty="0">
              <a:latin typeface="+mn-ea"/>
            </a:endParaRPr>
          </a:p>
        </p:txBody>
      </p:sp>
      <p:sp>
        <p:nvSpPr>
          <p:cNvPr id="26" name="テキスト ボックス 25">
            <a:extLst>
              <a:ext uri="{FF2B5EF4-FFF2-40B4-BE49-F238E27FC236}">
                <a16:creationId xmlns:a16="http://schemas.microsoft.com/office/drawing/2014/main" id="{835750CC-6F89-9446-8A2C-C5F6EDCDC7FC}"/>
              </a:ext>
            </a:extLst>
          </p:cNvPr>
          <p:cNvSpPr txBox="1"/>
          <p:nvPr/>
        </p:nvSpPr>
        <p:spPr>
          <a:xfrm>
            <a:off x="6275121" y="3534273"/>
            <a:ext cx="3448880" cy="1384995"/>
          </a:xfrm>
          <a:prstGeom prst="rect">
            <a:avLst/>
          </a:prstGeom>
          <a:noFill/>
        </p:spPr>
        <p:txBody>
          <a:bodyPr wrap="square">
            <a:spAutoFit/>
          </a:bodyPr>
          <a:lstStyle/>
          <a:p>
            <a:r>
              <a:rPr lang="ja-JP" altLang="en-US" sz="1400" dirty="0"/>
              <a:t>八丈町役場と連携し、指定緊急避難場所としての避難所運営訓練を</a:t>
            </a:r>
            <a:r>
              <a:rPr lang="ja-JP" altLang="en-US" sz="1400" dirty="0" smtClean="0"/>
              <a:t>実施した。</a:t>
            </a:r>
            <a:r>
              <a:rPr lang="ja-JP" altLang="en-US" sz="1400" dirty="0"/>
              <a:t>受付の設置から、</a:t>
            </a:r>
            <a:r>
              <a:rPr lang="ja-JP" altLang="en-US" sz="1400" dirty="0" smtClean="0"/>
              <a:t>アルファ化米</a:t>
            </a:r>
            <a:r>
              <a:rPr lang="ja-JP" altLang="en-US" sz="1400" dirty="0"/>
              <a:t>の炊き出し、防災テントを設置し</a:t>
            </a:r>
            <a:r>
              <a:rPr lang="ja-JP" altLang="en-US" sz="1400" dirty="0" smtClean="0"/>
              <a:t>宿泊した。</a:t>
            </a:r>
            <a:r>
              <a:rPr lang="ja-JP" altLang="en-US" sz="1400" dirty="0"/>
              <a:t>また、防災講話及び消防本部による救急救命講習</a:t>
            </a:r>
            <a:r>
              <a:rPr lang="ja-JP" altLang="en-US" sz="1400" dirty="0" smtClean="0"/>
              <a:t>を行った。</a:t>
            </a:r>
            <a:endParaRPr lang="en-US" altLang="ja-JP" sz="1400" dirty="0"/>
          </a:p>
        </p:txBody>
      </p:sp>
      <p:sp>
        <p:nvSpPr>
          <p:cNvPr id="29" name="テキスト ボックス 28">
            <a:extLst>
              <a:ext uri="{FF2B5EF4-FFF2-40B4-BE49-F238E27FC236}">
                <a16:creationId xmlns:a16="http://schemas.microsoft.com/office/drawing/2014/main" id="{82D8D814-A345-934A-8D2C-EC524C625A90}"/>
              </a:ext>
            </a:extLst>
          </p:cNvPr>
          <p:cNvSpPr txBox="1"/>
          <p:nvPr/>
        </p:nvSpPr>
        <p:spPr>
          <a:xfrm>
            <a:off x="378848" y="6050612"/>
            <a:ext cx="3437784" cy="523220"/>
          </a:xfrm>
          <a:prstGeom prst="rect">
            <a:avLst/>
          </a:prstGeom>
          <a:noFill/>
        </p:spPr>
        <p:txBody>
          <a:bodyPr wrap="square" rtlCol="0">
            <a:spAutoFit/>
          </a:bodyPr>
          <a:lstStyle/>
          <a:p>
            <a:r>
              <a:rPr kumimoji="1" lang="ja-JP" altLang="en-US" sz="1400" dirty="0">
                <a:latin typeface="+mn-ea"/>
              </a:rPr>
              <a:t>八丈島警察署の協力により、オンラインによる防災講話と</a:t>
            </a:r>
            <a:r>
              <a:rPr kumimoji="1" lang="en-US" altLang="ja-JP" sz="1400" dirty="0">
                <a:latin typeface="+mn-ea"/>
              </a:rPr>
              <a:t>DVD</a:t>
            </a:r>
            <a:r>
              <a:rPr kumimoji="1" lang="ja-JP" altLang="en-US" sz="1400" dirty="0">
                <a:latin typeface="+mn-ea"/>
              </a:rPr>
              <a:t>視聴を</a:t>
            </a:r>
            <a:r>
              <a:rPr kumimoji="1" lang="ja-JP" altLang="en-US" sz="1400" dirty="0" smtClean="0">
                <a:latin typeface="+mn-ea"/>
              </a:rPr>
              <a:t>実施した。</a:t>
            </a:r>
            <a:endParaRPr kumimoji="1" lang="ja-JP" altLang="en-US" sz="1400" dirty="0">
              <a:latin typeface="+mn-ea"/>
            </a:endParaRPr>
          </a:p>
        </p:txBody>
      </p:sp>
      <p:sp>
        <p:nvSpPr>
          <p:cNvPr id="34" name="テキスト ボックス 33">
            <a:extLst>
              <a:ext uri="{FF2B5EF4-FFF2-40B4-BE49-F238E27FC236}">
                <a16:creationId xmlns:a16="http://schemas.microsoft.com/office/drawing/2014/main" id="{0A158812-DC0B-2F41-8924-DE3DE297FB39}"/>
              </a:ext>
            </a:extLst>
          </p:cNvPr>
          <p:cNvSpPr txBox="1"/>
          <p:nvPr/>
        </p:nvSpPr>
        <p:spPr>
          <a:xfrm>
            <a:off x="2035172" y="3891502"/>
            <a:ext cx="2065565" cy="369332"/>
          </a:xfrm>
          <a:prstGeom prst="rect">
            <a:avLst/>
          </a:prstGeom>
          <a:solidFill>
            <a:schemeClr val="accent4">
              <a:lumMod val="40000"/>
              <a:lumOff val="60000"/>
            </a:schemeClr>
          </a:solidFill>
        </p:spPr>
        <p:txBody>
          <a:bodyPr wrap="square">
            <a:spAutoFit/>
          </a:bodyPr>
          <a:lstStyle/>
          <a:p>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薬物乱用防止教室</a:t>
            </a:r>
            <a:endParaRPr lang="ja-JP" altLang="en-US" dirty="0"/>
          </a:p>
        </p:txBody>
      </p:sp>
      <p:pic>
        <p:nvPicPr>
          <p:cNvPr id="19" name="図 18">
            <a:extLst>
              <a:ext uri="{FF2B5EF4-FFF2-40B4-BE49-F238E27FC236}">
                <a16:creationId xmlns:a16="http://schemas.microsoft.com/office/drawing/2014/main" id="{4372D3E5-C2F1-4543-A2E2-09DB5D0DC31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1153" y="2413544"/>
            <a:ext cx="1807845" cy="1355725"/>
          </a:xfrm>
          <a:prstGeom prst="rect">
            <a:avLst/>
          </a:prstGeom>
        </p:spPr>
      </p:pic>
      <p:pic>
        <p:nvPicPr>
          <p:cNvPr id="25" name="図 24">
            <a:extLst>
              <a:ext uri="{FF2B5EF4-FFF2-40B4-BE49-F238E27FC236}">
                <a16:creationId xmlns:a16="http://schemas.microsoft.com/office/drawing/2014/main" id="{B53AF851-A6EB-B14B-B883-F800DA7C3A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5948" y="4430979"/>
            <a:ext cx="1847850" cy="1385570"/>
          </a:xfrm>
          <a:prstGeom prst="rect">
            <a:avLst/>
          </a:prstGeom>
        </p:spPr>
      </p:pic>
      <p:pic>
        <p:nvPicPr>
          <p:cNvPr id="27" name="図 26">
            <a:extLst>
              <a:ext uri="{FF2B5EF4-FFF2-40B4-BE49-F238E27FC236}">
                <a16:creationId xmlns:a16="http://schemas.microsoft.com/office/drawing/2014/main" id="{532A4655-93CC-5B4F-9EDA-EF13029B1AE9}"/>
              </a:ext>
            </a:extLst>
          </p:cNvPr>
          <p:cNvPicPr/>
          <p:nvPr/>
        </p:nvPicPr>
        <p:blipFill rotWithShape="1">
          <a:blip r:embed="rId4" cstate="print">
            <a:extLst>
              <a:ext uri="{28A0092B-C50C-407E-A947-70E740481C1C}">
                <a14:useLocalDpi xmlns:a14="http://schemas.microsoft.com/office/drawing/2010/main" val="0"/>
              </a:ext>
            </a:extLst>
          </a:blip>
          <a:srcRect l="10835" t="9181" b="22750"/>
          <a:stretch/>
        </p:blipFill>
        <p:spPr>
          <a:xfrm>
            <a:off x="5181017" y="1487956"/>
            <a:ext cx="2188210" cy="1252855"/>
          </a:xfrm>
          <a:prstGeom prst="rect">
            <a:avLst/>
          </a:prstGeom>
        </p:spPr>
      </p:pic>
      <p:pic>
        <p:nvPicPr>
          <p:cNvPr id="28" name="Picture 2" descr="188f0c01-f2de-47a1-a1e1-a79b1e692689@member">
            <a:extLst>
              <a:ext uri="{FF2B5EF4-FFF2-40B4-BE49-F238E27FC236}">
                <a16:creationId xmlns:a16="http://schemas.microsoft.com/office/drawing/2014/main" id="{6B395425-5660-1E4C-BAA8-74F843B4E4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60667" y="1491523"/>
            <a:ext cx="180784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rotWithShape="1">
          <a:blip r:embed="rId6" cstate="print">
            <a:extLst>
              <a:ext uri="{28A0092B-C50C-407E-A947-70E740481C1C}">
                <a14:useLocalDpi xmlns:a14="http://schemas.microsoft.com/office/drawing/2010/main" val="0"/>
              </a:ext>
            </a:extLst>
          </a:blip>
          <a:srcRect r="14491"/>
          <a:stretch/>
        </p:blipFill>
        <p:spPr>
          <a:xfrm>
            <a:off x="7709719" y="5308430"/>
            <a:ext cx="2027307" cy="1333243"/>
          </a:xfrm>
          <a:prstGeom prst="rect">
            <a:avLst/>
          </a:prstGeom>
        </p:spPr>
      </p:pic>
      <p:pic>
        <p:nvPicPr>
          <p:cNvPr id="1026" name="Picture 2" descr="db43a324-0932-4b7a-bf53-2ecb10e9b811@memb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2927" y="4401560"/>
            <a:ext cx="1890054" cy="140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1a7e7c9-3051-4c67-9a59-4a98d46453cd@memb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4768" y="3473868"/>
            <a:ext cx="1800000" cy="133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テキスト ボックス 34">
            <a:extLst>
              <a:ext uri="{FF2B5EF4-FFF2-40B4-BE49-F238E27FC236}">
                <a16:creationId xmlns:a16="http://schemas.microsoft.com/office/drawing/2014/main" id="{6E764B73-2600-A344-8274-B568B4A87DB4}"/>
              </a:ext>
            </a:extLst>
          </p:cNvPr>
          <p:cNvSpPr txBox="1"/>
          <p:nvPr/>
        </p:nvSpPr>
        <p:spPr>
          <a:xfrm>
            <a:off x="7374883" y="1457648"/>
            <a:ext cx="2362143" cy="1384995"/>
          </a:xfrm>
          <a:prstGeom prst="rect">
            <a:avLst/>
          </a:prstGeom>
          <a:noFill/>
        </p:spPr>
        <p:txBody>
          <a:bodyPr wrap="square" rtlCol="0">
            <a:spAutoFit/>
          </a:bodyPr>
          <a:lstStyle/>
          <a:p>
            <a:r>
              <a:rPr lang="ja-JP" altLang="ja-JP" sz="1200" dirty="0" smtClean="0"/>
              <a:t>京都</a:t>
            </a:r>
            <a:r>
              <a:rPr lang="ja-JP" altLang="ja-JP" sz="1200" dirty="0"/>
              <a:t>大学が高大接続・高大連携活動の一環として</a:t>
            </a:r>
            <a:r>
              <a:rPr lang="ja-JP" altLang="ja-JP" sz="1200" dirty="0" smtClean="0"/>
              <a:t>、全国的</a:t>
            </a:r>
            <a:r>
              <a:rPr lang="ja-JP" altLang="ja-JP" sz="1200" dirty="0"/>
              <a:t>に展開している学びコーディネーター</a:t>
            </a:r>
            <a:r>
              <a:rPr lang="ja-JP" altLang="ja-JP" sz="1200" dirty="0" smtClean="0"/>
              <a:t>事業を</a:t>
            </a:r>
            <a:r>
              <a:rPr lang="ja-JP" altLang="ja-JP" sz="1200" dirty="0"/>
              <a:t>利用</a:t>
            </a:r>
            <a:r>
              <a:rPr lang="ja-JP" altLang="ja-JP" sz="1200" dirty="0" smtClean="0"/>
              <a:t>して</a:t>
            </a:r>
            <a:r>
              <a:rPr kumimoji="1" lang="ja-JP" altLang="en-US" sz="1200" dirty="0" smtClean="0"/>
              <a:t>「</a:t>
            </a:r>
            <a:r>
              <a:rPr kumimoji="1" lang="ja-JP" altLang="en-US" sz="1200" dirty="0"/>
              <a:t>災害リスクを防ぐ、読む、待つ」のテーマに</a:t>
            </a:r>
            <a:r>
              <a:rPr kumimoji="1" lang="ja-JP" altLang="en-US" sz="1200" dirty="0" smtClean="0"/>
              <a:t>基づ</a:t>
            </a:r>
            <a:r>
              <a:rPr kumimoji="1" lang="ja-JP" altLang="en-US" sz="1200" dirty="0"/>
              <a:t>き</a:t>
            </a:r>
            <a:r>
              <a:rPr kumimoji="1" lang="ja-JP" altLang="en-US" sz="1200" dirty="0" smtClean="0"/>
              <a:t>、</a:t>
            </a:r>
            <a:r>
              <a:rPr kumimoji="1" lang="ja-JP" altLang="en-US" sz="1200" dirty="0"/>
              <a:t>大学院生によるオンデマンド授業を</a:t>
            </a:r>
            <a:r>
              <a:rPr kumimoji="1" lang="ja-JP" altLang="en-US" sz="1200" dirty="0" smtClean="0"/>
              <a:t>実施した。</a:t>
            </a:r>
            <a:endParaRPr kumimoji="1" lang="ja-JP" altLang="en-US" sz="1200" dirty="0"/>
          </a:p>
        </p:txBody>
      </p:sp>
    </p:spTree>
    <p:extLst>
      <p:ext uri="{BB962C8B-B14F-4D97-AF65-F5344CB8AC3E}">
        <p14:creationId xmlns:p14="http://schemas.microsoft.com/office/powerpoint/2010/main" val="65654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100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6325067-4509-EA45-AE83-32EBE3CD1B2F}"/>
              </a:ext>
            </a:extLst>
          </p:cNvPr>
          <p:cNvSpPr txBox="1"/>
          <p:nvPr/>
        </p:nvSpPr>
        <p:spPr>
          <a:xfrm>
            <a:off x="203611" y="177100"/>
            <a:ext cx="1592532" cy="334313"/>
          </a:xfrm>
          <a:prstGeom prst="rect">
            <a:avLst/>
          </a:prstGeom>
        </p:spPr>
        <p:style>
          <a:lnRef idx="2">
            <a:schemeClr val="accent2"/>
          </a:lnRef>
          <a:fillRef idx="1">
            <a:schemeClr val="lt1"/>
          </a:fillRef>
          <a:effectRef idx="0">
            <a:schemeClr val="accent2"/>
          </a:effectRef>
          <a:fontRef idx="minor">
            <a:schemeClr val="dk1"/>
          </a:fontRef>
        </p:style>
        <p:txBody>
          <a:bodyPr wrap="square" tIns="72000" rtlCol="0" anchor="ctr">
            <a:spAutoFit/>
          </a:bodyPr>
          <a:lstStyle/>
          <a:p>
            <a:r>
              <a:rPr kumimoji="1" lang="ja-JP" altLang="en-US" sz="1400" dirty="0" smtClean="0"/>
              <a:t>  安全</a:t>
            </a:r>
            <a:r>
              <a:rPr kumimoji="1" lang="ja-JP" altLang="en-US" sz="1400" dirty="0"/>
              <a:t>教育の成果</a:t>
            </a:r>
            <a:endParaRPr kumimoji="1" lang="en-US" altLang="ja-JP" sz="1400" dirty="0"/>
          </a:p>
        </p:txBody>
      </p:sp>
      <p:sp>
        <p:nvSpPr>
          <p:cNvPr id="11" name="テキスト ボックス 10">
            <a:extLst>
              <a:ext uri="{FF2B5EF4-FFF2-40B4-BE49-F238E27FC236}">
                <a16:creationId xmlns:a16="http://schemas.microsoft.com/office/drawing/2014/main" id="{D43BFA50-1336-394A-9C9B-C13CF8F9C141}"/>
              </a:ext>
            </a:extLst>
          </p:cNvPr>
          <p:cNvSpPr txBox="1"/>
          <p:nvPr/>
        </p:nvSpPr>
        <p:spPr>
          <a:xfrm>
            <a:off x="181840" y="2670166"/>
            <a:ext cx="343127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dirty="0"/>
              <a:t> </a:t>
            </a:r>
            <a:r>
              <a:rPr kumimoji="1" lang="ja-JP" altLang="en-US" sz="1400" dirty="0"/>
              <a:t>校長より</a:t>
            </a:r>
            <a:r>
              <a:rPr kumimoji="1" lang="ja-JP" altLang="en-US" sz="1400" dirty="0" smtClean="0"/>
              <a:t>ご挨拶　</a:t>
            </a:r>
            <a:r>
              <a:rPr kumimoji="1" lang="en-US" altLang="ja-JP" sz="1400" dirty="0" smtClean="0"/>
              <a:t>【</a:t>
            </a:r>
            <a:r>
              <a:rPr kumimoji="1" lang="ja-JP" altLang="en-US" sz="1400" dirty="0"/>
              <a:t>学</a:t>
            </a:r>
            <a:r>
              <a:rPr kumimoji="1" lang="ja-JP" altLang="en-US" sz="1400" dirty="0" smtClean="0"/>
              <a:t>校長　佐藤俊一</a:t>
            </a:r>
            <a:r>
              <a:rPr kumimoji="1" lang="en-US" altLang="ja-JP" sz="1400" dirty="0" smtClean="0"/>
              <a:t>】</a:t>
            </a:r>
            <a:endParaRPr kumimoji="1" lang="en-US" altLang="ja-JP" sz="1600" dirty="0"/>
          </a:p>
        </p:txBody>
      </p:sp>
      <p:pic>
        <p:nvPicPr>
          <p:cNvPr id="12" name="図 11">
            <a:extLst>
              <a:ext uri="{FF2B5EF4-FFF2-40B4-BE49-F238E27FC236}">
                <a16:creationId xmlns:a16="http://schemas.microsoft.com/office/drawing/2014/main" id="{8BD28258-4582-4847-B8B2-279AC26B608B}"/>
              </a:ext>
            </a:extLst>
          </p:cNvPr>
          <p:cNvPicPr/>
          <p:nvPr/>
        </p:nvPicPr>
        <p:blipFill rotWithShape="1">
          <a:blip r:embed="rId2" cstate="print">
            <a:extLst>
              <a:ext uri="{28A0092B-C50C-407E-A947-70E740481C1C}">
                <a14:useLocalDpi xmlns:a14="http://schemas.microsoft.com/office/drawing/2010/main" val="0"/>
              </a:ext>
            </a:extLst>
          </a:blip>
          <a:srcRect t="11535" b="9687"/>
          <a:stretch/>
        </p:blipFill>
        <p:spPr>
          <a:xfrm>
            <a:off x="8072120" y="5747878"/>
            <a:ext cx="1833880" cy="1083310"/>
          </a:xfrm>
          <a:prstGeom prst="rect">
            <a:avLst/>
          </a:prstGeom>
          <a:effectLst>
            <a:softEdge rad="67996"/>
          </a:effectLst>
        </p:spPr>
      </p:pic>
      <p:sp>
        <p:nvSpPr>
          <p:cNvPr id="3" name="正方形/長方形 2"/>
          <p:cNvSpPr/>
          <p:nvPr/>
        </p:nvSpPr>
        <p:spPr>
          <a:xfrm>
            <a:off x="375072" y="1998702"/>
            <a:ext cx="5974109" cy="646331"/>
          </a:xfrm>
          <a:prstGeom prst="rect">
            <a:avLst/>
          </a:prstGeom>
        </p:spPr>
        <p:txBody>
          <a:bodyPr wrap="square">
            <a:spAutoFit/>
          </a:bodyPr>
          <a:lstStyle/>
          <a:p>
            <a:pPr algn="just">
              <a:spcAft>
                <a:spcPts val="0"/>
              </a:spcAft>
            </a:pPr>
            <a:r>
              <a:rPr lang="ja-JP" altLang="en-US" sz="1200" kern="100" dirty="0" smtClean="0">
                <a:latin typeface="+mn-ea"/>
                <a:cs typeface="Times New Roman" panose="02020603050405020304" pitchFamily="18" charset="0"/>
              </a:rPr>
              <a:t>・全定両課程及び</a:t>
            </a:r>
            <a:r>
              <a:rPr lang="ja-JP" altLang="ja-JP" sz="1200" kern="100" dirty="0" smtClean="0">
                <a:latin typeface="+mn-ea"/>
                <a:cs typeface="Times New Roman" panose="02020603050405020304" pitchFamily="18" charset="0"/>
              </a:rPr>
              <a:t>令和</a:t>
            </a:r>
            <a:r>
              <a:rPr lang="ja-JP" altLang="ja-JP" sz="1200" kern="100" dirty="0">
                <a:latin typeface="+mn-ea"/>
                <a:cs typeface="Times New Roman" panose="02020603050405020304" pitchFamily="18" charset="0"/>
              </a:rPr>
              <a:t>３年度に</a:t>
            </a:r>
            <a:r>
              <a:rPr lang="ja-JP" altLang="ja-JP" sz="1200" kern="100" dirty="0" smtClean="0">
                <a:latin typeface="+mn-ea"/>
                <a:cs typeface="Times New Roman" panose="02020603050405020304" pitchFamily="18" charset="0"/>
              </a:rPr>
              <a:t>開設</a:t>
            </a:r>
            <a:r>
              <a:rPr lang="ja-JP" altLang="en-US" sz="1200" kern="100" dirty="0" smtClean="0">
                <a:latin typeface="+mn-ea"/>
                <a:cs typeface="Times New Roman" panose="02020603050405020304" pitchFamily="18" charset="0"/>
              </a:rPr>
              <a:t>した都立</a:t>
            </a:r>
            <a:r>
              <a:rPr lang="ja-JP" altLang="ja-JP" sz="1200" kern="100" dirty="0" smtClean="0">
                <a:latin typeface="+mn-ea"/>
                <a:cs typeface="Times New Roman" panose="02020603050405020304" pitchFamily="18" charset="0"/>
              </a:rPr>
              <a:t>青</a:t>
            </a:r>
            <a:r>
              <a:rPr lang="ja-JP" altLang="ja-JP" sz="1200" kern="100" dirty="0">
                <a:latin typeface="+mn-ea"/>
                <a:cs typeface="Times New Roman" panose="02020603050405020304" pitchFamily="18" charset="0"/>
              </a:rPr>
              <a:t>鳥特別支援学校八丈分教室との</a:t>
            </a:r>
            <a:r>
              <a:rPr lang="ja-JP" altLang="ja-JP" sz="1200" kern="100" dirty="0" smtClean="0">
                <a:latin typeface="+mn-ea"/>
                <a:cs typeface="Times New Roman" panose="02020603050405020304" pitchFamily="18" charset="0"/>
              </a:rPr>
              <a:t>連携</a:t>
            </a:r>
            <a:endParaRPr lang="en-US" altLang="ja-JP" sz="1200" kern="100" dirty="0" smtClean="0">
              <a:latin typeface="+mn-ea"/>
              <a:cs typeface="Times New Roman" panose="02020603050405020304" pitchFamily="18" charset="0"/>
            </a:endParaRPr>
          </a:p>
          <a:p>
            <a:pPr algn="just">
              <a:spcAft>
                <a:spcPts val="0"/>
              </a:spcAft>
            </a:pPr>
            <a:r>
              <a:rPr lang="ja-JP" altLang="en-US" sz="1200" kern="100" dirty="0" smtClean="0">
                <a:latin typeface="+mn-ea"/>
                <a:cs typeface="Times New Roman" panose="02020603050405020304" pitchFamily="18" charset="0"/>
              </a:rPr>
              <a:t>・避難時における感染症対策</a:t>
            </a:r>
            <a:endParaRPr lang="en-US" altLang="ja-JP" sz="1200" kern="100" dirty="0" smtClean="0">
              <a:latin typeface="+mn-ea"/>
              <a:cs typeface="Times New Roman" panose="02020603050405020304" pitchFamily="18" charset="0"/>
            </a:endParaRPr>
          </a:p>
          <a:p>
            <a:pPr algn="just">
              <a:spcAft>
                <a:spcPts val="0"/>
              </a:spcAft>
            </a:pPr>
            <a:r>
              <a:rPr lang="ja-JP" altLang="en-US" sz="1200" kern="100" dirty="0" smtClean="0">
                <a:latin typeface="+mn-ea"/>
                <a:cs typeface="Times New Roman" panose="02020603050405020304" pitchFamily="18" charset="0"/>
              </a:rPr>
              <a:t>・</a:t>
            </a:r>
            <a:r>
              <a:rPr lang="ja-JP" altLang="ja-JP" sz="1200" dirty="0">
                <a:latin typeface="+mn-ea"/>
              </a:rPr>
              <a:t>島特有の噴火</a:t>
            </a:r>
            <a:r>
              <a:rPr lang="ja-JP" altLang="ja-JP" sz="1200" dirty="0" smtClean="0">
                <a:latin typeface="+mn-ea"/>
              </a:rPr>
              <a:t>対策</a:t>
            </a:r>
            <a:r>
              <a:rPr lang="ja-JP" altLang="en-US" sz="1200" dirty="0">
                <a:latin typeface="+mn-ea"/>
              </a:rPr>
              <a:t>（</a:t>
            </a:r>
            <a:r>
              <a:rPr lang="ja-JP" altLang="ja-JP" sz="1200" dirty="0" smtClean="0">
                <a:latin typeface="+mn-ea"/>
              </a:rPr>
              <a:t>三宅</a:t>
            </a:r>
            <a:r>
              <a:rPr lang="ja-JP" altLang="ja-JP" sz="1200" dirty="0">
                <a:latin typeface="+mn-ea"/>
              </a:rPr>
              <a:t>島や大島を参考に力を</a:t>
            </a:r>
            <a:r>
              <a:rPr lang="ja-JP" altLang="ja-JP" sz="1200" dirty="0" smtClean="0">
                <a:latin typeface="+mn-ea"/>
              </a:rPr>
              <a:t>入れる</a:t>
            </a:r>
            <a:r>
              <a:rPr lang="ja-JP" altLang="en-US" sz="1200" dirty="0" smtClean="0">
                <a:latin typeface="+mn-ea"/>
              </a:rPr>
              <a:t>）</a:t>
            </a:r>
            <a:endParaRPr lang="ja-JP" altLang="ja-JP" sz="1200" kern="100" dirty="0">
              <a:latin typeface="+mn-ea"/>
              <a:cs typeface="Times New Roman" panose="02020603050405020304" pitchFamily="18" charset="0"/>
            </a:endParaRPr>
          </a:p>
        </p:txBody>
      </p:sp>
      <p:pic>
        <p:nvPicPr>
          <p:cNvPr id="1026" name="Picture 2" descr="防災マップ写真"/>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076" y="193142"/>
            <a:ext cx="2420106" cy="157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1">
            <a:extLst>
              <a:ext uri="{FF2B5EF4-FFF2-40B4-BE49-F238E27FC236}">
                <a16:creationId xmlns:a16="http://schemas.microsoft.com/office/drawing/2014/main" id="{76BDD16F-313C-FF47-978B-992A89114543}"/>
              </a:ext>
            </a:extLst>
          </p:cNvPr>
          <p:cNvSpPr txBox="1"/>
          <p:nvPr/>
        </p:nvSpPr>
        <p:spPr>
          <a:xfrm>
            <a:off x="375072" y="3047953"/>
            <a:ext cx="9223110"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200" dirty="0" smtClean="0"/>
              <a:t>　</a:t>
            </a:r>
            <a:r>
              <a:rPr lang="ja-JP" altLang="ja-JP" sz="1200" dirty="0" smtClean="0">
                <a:solidFill>
                  <a:schemeClr val="tx1"/>
                </a:solidFill>
                <a:latin typeface="+mn-ea"/>
              </a:rPr>
              <a:t>本校</a:t>
            </a:r>
            <a:r>
              <a:rPr lang="ja-JP" altLang="ja-JP" sz="1200" dirty="0">
                <a:solidFill>
                  <a:schemeClr val="tx1"/>
                </a:solidFill>
                <a:latin typeface="+mn-ea"/>
              </a:rPr>
              <a:t>は全日制課程・定時制課程ともに、令和</a:t>
            </a:r>
            <a:r>
              <a:rPr lang="en-US" altLang="ja-JP" sz="1200" dirty="0">
                <a:solidFill>
                  <a:schemeClr val="tx1"/>
                </a:solidFill>
                <a:latin typeface="+mn-ea"/>
              </a:rPr>
              <a:t>2</a:t>
            </a:r>
            <a:r>
              <a:rPr lang="ja-JP" altLang="ja-JP" sz="1200" dirty="0">
                <a:solidFill>
                  <a:schemeClr val="tx1"/>
                </a:solidFill>
                <a:latin typeface="+mn-ea"/>
              </a:rPr>
              <a:t>（</a:t>
            </a:r>
            <a:r>
              <a:rPr lang="en-US" altLang="ja-JP" sz="1200" dirty="0">
                <a:solidFill>
                  <a:schemeClr val="tx1"/>
                </a:solidFill>
                <a:latin typeface="+mn-ea"/>
              </a:rPr>
              <a:t>2020</a:t>
            </a:r>
            <a:r>
              <a:rPr lang="ja-JP" altLang="ja-JP" sz="1200" dirty="0">
                <a:solidFill>
                  <a:schemeClr val="tx1"/>
                </a:solidFill>
                <a:latin typeface="+mn-ea"/>
              </a:rPr>
              <a:t>）年度から</a:t>
            </a:r>
            <a:r>
              <a:rPr lang="en-US" altLang="ja-JP" sz="1200" dirty="0">
                <a:solidFill>
                  <a:schemeClr val="tx1"/>
                </a:solidFill>
                <a:latin typeface="+mn-ea"/>
              </a:rPr>
              <a:t>2</a:t>
            </a:r>
            <a:r>
              <a:rPr lang="ja-JP" altLang="ja-JP" sz="1200" dirty="0">
                <a:solidFill>
                  <a:schemeClr val="tx1"/>
                </a:solidFill>
                <a:latin typeface="+mn-ea"/>
              </a:rPr>
              <a:t>年間、安全教育推進校として都教育委員会から指定を受け、主に災害安全と交通安全に積極的に取り組んで</a:t>
            </a:r>
            <a:r>
              <a:rPr lang="ja-JP" altLang="ja-JP" sz="1200" dirty="0" smtClean="0">
                <a:solidFill>
                  <a:schemeClr val="tx1"/>
                </a:solidFill>
                <a:latin typeface="+mn-ea"/>
              </a:rPr>
              <a:t>き</a:t>
            </a:r>
            <a:r>
              <a:rPr lang="ja-JP" altLang="en-US" sz="1200" dirty="0" smtClean="0">
                <a:solidFill>
                  <a:schemeClr val="tx1"/>
                </a:solidFill>
                <a:latin typeface="+mn-ea"/>
              </a:rPr>
              <a:t>ました。</a:t>
            </a:r>
            <a:endParaRPr lang="ja-JP" altLang="ja-JP" sz="1200" dirty="0">
              <a:solidFill>
                <a:schemeClr val="tx1"/>
              </a:solidFill>
              <a:latin typeface="+mn-ea"/>
            </a:endParaRPr>
          </a:p>
          <a:p>
            <a:r>
              <a:rPr lang="ja-JP" altLang="ja-JP" sz="1200" dirty="0">
                <a:solidFill>
                  <a:schemeClr val="tx1"/>
                </a:solidFill>
                <a:latin typeface="+mn-ea"/>
              </a:rPr>
              <a:t>　平成</a:t>
            </a:r>
            <a:r>
              <a:rPr lang="en-US" altLang="ja-JP" sz="1200" dirty="0">
                <a:solidFill>
                  <a:schemeClr val="tx1"/>
                </a:solidFill>
                <a:latin typeface="+mn-ea"/>
              </a:rPr>
              <a:t>31</a:t>
            </a:r>
            <a:r>
              <a:rPr lang="ja-JP" altLang="ja-JP" sz="1200" dirty="0">
                <a:solidFill>
                  <a:schemeClr val="tx1"/>
                </a:solidFill>
                <a:latin typeface="+mn-ea"/>
              </a:rPr>
              <a:t>（</a:t>
            </a:r>
            <a:r>
              <a:rPr lang="en-US" altLang="ja-JP" sz="1200" dirty="0">
                <a:solidFill>
                  <a:schemeClr val="tx1"/>
                </a:solidFill>
                <a:latin typeface="+mn-ea"/>
              </a:rPr>
              <a:t>2019</a:t>
            </a:r>
            <a:r>
              <a:rPr lang="ja-JP" altLang="ja-JP" sz="1200" dirty="0">
                <a:solidFill>
                  <a:schemeClr val="tx1"/>
                </a:solidFill>
                <a:latin typeface="+mn-ea"/>
              </a:rPr>
              <a:t>）年度は、「学校危機管理計画」が課程ごとの計画であったことから、学校経営上、一年間かけて学校として一元化を</a:t>
            </a:r>
            <a:r>
              <a:rPr lang="ja-JP" altLang="ja-JP" sz="1200" dirty="0" smtClean="0">
                <a:solidFill>
                  <a:schemeClr val="tx1"/>
                </a:solidFill>
                <a:latin typeface="+mn-ea"/>
              </a:rPr>
              <a:t>図</a:t>
            </a:r>
            <a:r>
              <a:rPr lang="ja-JP" altLang="en-US" sz="1200" dirty="0" smtClean="0">
                <a:solidFill>
                  <a:schemeClr val="tx1"/>
                </a:solidFill>
                <a:latin typeface="+mn-ea"/>
              </a:rPr>
              <a:t>りました</a:t>
            </a:r>
            <a:r>
              <a:rPr lang="ja-JP" altLang="en-US" sz="1200" dirty="0">
                <a:solidFill>
                  <a:schemeClr val="tx1"/>
                </a:solidFill>
                <a:latin typeface="+mn-ea"/>
              </a:rPr>
              <a:t>。</a:t>
            </a:r>
            <a:r>
              <a:rPr lang="ja-JP" altLang="ja-JP" sz="1200" dirty="0" smtClean="0">
                <a:solidFill>
                  <a:schemeClr val="tx1"/>
                </a:solidFill>
                <a:latin typeface="+mn-ea"/>
              </a:rPr>
              <a:t>そして</a:t>
            </a:r>
            <a:r>
              <a:rPr lang="ja-JP" altLang="ja-JP" sz="1200" dirty="0">
                <a:solidFill>
                  <a:schemeClr val="tx1"/>
                </a:solidFill>
                <a:latin typeface="+mn-ea"/>
              </a:rPr>
              <a:t>、令和</a:t>
            </a:r>
            <a:r>
              <a:rPr lang="en-US" altLang="ja-JP" sz="1200" dirty="0">
                <a:solidFill>
                  <a:schemeClr val="tx1"/>
                </a:solidFill>
                <a:latin typeface="+mn-ea"/>
              </a:rPr>
              <a:t>2</a:t>
            </a:r>
            <a:r>
              <a:rPr lang="ja-JP" altLang="ja-JP" sz="1200" dirty="0">
                <a:solidFill>
                  <a:schemeClr val="tx1"/>
                </a:solidFill>
                <a:latin typeface="+mn-ea"/>
              </a:rPr>
              <a:t>（</a:t>
            </a:r>
            <a:r>
              <a:rPr lang="en-US" altLang="ja-JP" sz="1200" dirty="0">
                <a:solidFill>
                  <a:schemeClr val="tx1"/>
                </a:solidFill>
                <a:latin typeface="+mn-ea"/>
              </a:rPr>
              <a:t>2020</a:t>
            </a:r>
            <a:r>
              <a:rPr lang="ja-JP" altLang="ja-JP" sz="1200" dirty="0">
                <a:solidFill>
                  <a:schemeClr val="tx1"/>
                </a:solidFill>
                <a:latin typeface="+mn-ea"/>
              </a:rPr>
              <a:t>）年度の学校運営連絡協議会で、学校外部の方々の御意見等を伺いながら、マニュアル化・フローチャート化をするなどして、実際の有事の際に活用出来るもの</a:t>
            </a:r>
            <a:r>
              <a:rPr lang="ja-JP" altLang="ja-JP" sz="1200" dirty="0" smtClean="0">
                <a:solidFill>
                  <a:schemeClr val="tx1"/>
                </a:solidFill>
                <a:latin typeface="+mn-ea"/>
              </a:rPr>
              <a:t>に</a:t>
            </a:r>
            <a:r>
              <a:rPr lang="ja-JP" altLang="en-US" sz="1200" dirty="0" smtClean="0">
                <a:solidFill>
                  <a:schemeClr val="tx1"/>
                </a:solidFill>
                <a:latin typeface="+mn-ea"/>
              </a:rPr>
              <a:t>してまいりました。</a:t>
            </a:r>
            <a:r>
              <a:rPr lang="ja-JP" altLang="ja-JP" sz="1200" dirty="0" smtClean="0">
                <a:solidFill>
                  <a:schemeClr val="tx1"/>
                </a:solidFill>
                <a:latin typeface="+mn-ea"/>
              </a:rPr>
              <a:t>令和</a:t>
            </a:r>
            <a:r>
              <a:rPr lang="en-US" altLang="ja-JP" sz="1200" dirty="0">
                <a:solidFill>
                  <a:schemeClr val="tx1"/>
                </a:solidFill>
                <a:latin typeface="+mn-ea"/>
              </a:rPr>
              <a:t>3</a:t>
            </a:r>
            <a:r>
              <a:rPr lang="ja-JP" altLang="ja-JP" sz="1200" dirty="0">
                <a:solidFill>
                  <a:schemeClr val="tx1"/>
                </a:solidFill>
                <a:latin typeface="+mn-ea"/>
              </a:rPr>
              <a:t>（</a:t>
            </a:r>
            <a:r>
              <a:rPr lang="en-US" altLang="ja-JP" sz="1200" dirty="0">
                <a:solidFill>
                  <a:schemeClr val="tx1"/>
                </a:solidFill>
                <a:latin typeface="+mn-ea"/>
              </a:rPr>
              <a:t>2021</a:t>
            </a:r>
            <a:r>
              <a:rPr lang="ja-JP" altLang="ja-JP" sz="1200" dirty="0">
                <a:solidFill>
                  <a:schemeClr val="tx1"/>
                </a:solidFill>
                <a:latin typeface="+mn-ea"/>
              </a:rPr>
              <a:t>）</a:t>
            </a:r>
            <a:r>
              <a:rPr lang="ja-JP" altLang="ja-JP" sz="1200" dirty="0" smtClean="0">
                <a:solidFill>
                  <a:schemeClr val="tx1"/>
                </a:solidFill>
                <a:latin typeface="+mn-ea"/>
              </a:rPr>
              <a:t>年度</a:t>
            </a:r>
            <a:r>
              <a:rPr lang="ja-JP" altLang="en-US" sz="1200" dirty="0" smtClean="0">
                <a:solidFill>
                  <a:schemeClr val="tx1"/>
                </a:solidFill>
                <a:latin typeface="+mn-ea"/>
              </a:rPr>
              <a:t>に</a:t>
            </a:r>
            <a:r>
              <a:rPr lang="ja-JP" altLang="ja-JP" sz="1200" dirty="0" smtClean="0">
                <a:solidFill>
                  <a:schemeClr val="tx1"/>
                </a:solidFill>
                <a:latin typeface="+mn-ea"/>
              </a:rPr>
              <a:t>は</a:t>
            </a:r>
            <a:r>
              <a:rPr lang="ja-JP" altLang="ja-JP" sz="1200" dirty="0">
                <a:solidFill>
                  <a:schemeClr val="tx1"/>
                </a:solidFill>
                <a:latin typeface="+mn-ea"/>
              </a:rPr>
              <a:t>、都立青鳥特別支援学校八丈分教室を含めた学校全体の計画へ改訂を</a:t>
            </a:r>
            <a:r>
              <a:rPr lang="ja-JP" altLang="ja-JP" sz="1200" dirty="0" smtClean="0">
                <a:solidFill>
                  <a:schemeClr val="tx1"/>
                </a:solidFill>
                <a:latin typeface="+mn-ea"/>
              </a:rPr>
              <a:t>行っ</a:t>
            </a:r>
            <a:r>
              <a:rPr lang="ja-JP" altLang="en-US" sz="1200" dirty="0" smtClean="0">
                <a:solidFill>
                  <a:schemeClr val="tx1"/>
                </a:solidFill>
                <a:latin typeface="+mn-ea"/>
              </a:rPr>
              <a:t>ています。</a:t>
            </a:r>
            <a:endParaRPr lang="ja-JP" altLang="ja-JP" sz="1200" dirty="0">
              <a:solidFill>
                <a:schemeClr val="tx1"/>
              </a:solidFill>
              <a:latin typeface="+mn-ea"/>
            </a:endParaRPr>
          </a:p>
          <a:p>
            <a:r>
              <a:rPr lang="ja-JP" altLang="en-US" sz="1200" dirty="0" smtClean="0">
                <a:solidFill>
                  <a:schemeClr val="tx1"/>
                </a:solidFill>
                <a:latin typeface="+mn-ea"/>
              </a:rPr>
              <a:t>　</a:t>
            </a:r>
            <a:r>
              <a:rPr lang="ja-JP" altLang="ja-JP" sz="1200" dirty="0" smtClean="0">
                <a:solidFill>
                  <a:schemeClr val="tx1"/>
                </a:solidFill>
                <a:latin typeface="+mn-ea"/>
              </a:rPr>
              <a:t>交通安全</a:t>
            </a:r>
            <a:r>
              <a:rPr lang="ja-JP" altLang="en-US" sz="1200" dirty="0" smtClean="0">
                <a:solidFill>
                  <a:schemeClr val="tx1"/>
                </a:solidFill>
                <a:latin typeface="+mn-ea"/>
              </a:rPr>
              <a:t>に関する取組では、全日制課程</a:t>
            </a:r>
            <a:r>
              <a:rPr lang="ja-JP" altLang="ja-JP" sz="1200" dirty="0" smtClean="0">
                <a:solidFill>
                  <a:schemeClr val="tx1"/>
                </a:solidFill>
                <a:latin typeface="+mn-ea"/>
              </a:rPr>
              <a:t>・</a:t>
            </a:r>
            <a:r>
              <a:rPr lang="ja-JP" altLang="en-US" sz="1200" dirty="0" smtClean="0">
                <a:solidFill>
                  <a:schemeClr val="tx1"/>
                </a:solidFill>
                <a:latin typeface="+mn-ea"/>
              </a:rPr>
              <a:t>定時制課程</a:t>
            </a:r>
            <a:r>
              <a:rPr lang="ja-JP" altLang="ja-JP" sz="1200" dirty="0" smtClean="0">
                <a:solidFill>
                  <a:schemeClr val="tx1"/>
                </a:solidFill>
                <a:latin typeface="+mn-ea"/>
              </a:rPr>
              <a:t>ともに、自転車通学者へのヘルメット着用、保険加入の義務付けを行い、交通安全教育に努めてい</a:t>
            </a:r>
            <a:r>
              <a:rPr lang="ja-JP" altLang="en-US" sz="1200" dirty="0" smtClean="0">
                <a:solidFill>
                  <a:schemeClr val="tx1"/>
                </a:solidFill>
                <a:latin typeface="+mn-ea"/>
              </a:rPr>
              <a:t>ます。</a:t>
            </a:r>
            <a:endParaRPr lang="ja-JP" altLang="ja-JP" sz="1200" dirty="0" smtClean="0">
              <a:solidFill>
                <a:schemeClr val="tx1"/>
              </a:solidFill>
              <a:latin typeface="+mn-ea"/>
            </a:endParaRPr>
          </a:p>
          <a:p>
            <a:r>
              <a:rPr lang="ja-JP" altLang="en-US" sz="1200" dirty="0" smtClean="0">
                <a:solidFill>
                  <a:schemeClr val="tx1"/>
                </a:solidFill>
                <a:latin typeface="+mn-ea"/>
              </a:rPr>
              <a:t>　災害安全に関する取組では</a:t>
            </a:r>
            <a:r>
              <a:rPr lang="ja-JP" altLang="ja-JP" sz="1200" dirty="0" smtClean="0">
                <a:solidFill>
                  <a:schemeClr val="tx1"/>
                </a:solidFill>
                <a:latin typeface="+mn-ea"/>
              </a:rPr>
              <a:t>、令和</a:t>
            </a:r>
            <a:r>
              <a:rPr lang="ja-JP" altLang="en-US" sz="1200" dirty="0" smtClean="0">
                <a:solidFill>
                  <a:schemeClr val="tx1"/>
                </a:solidFill>
                <a:latin typeface="+mn-ea"/>
              </a:rPr>
              <a:t>２</a:t>
            </a:r>
            <a:r>
              <a:rPr lang="ja-JP" altLang="ja-JP" sz="1200" dirty="0" smtClean="0">
                <a:solidFill>
                  <a:schemeClr val="tx1"/>
                </a:solidFill>
                <a:latin typeface="+mn-ea"/>
              </a:rPr>
              <a:t>（</a:t>
            </a:r>
            <a:r>
              <a:rPr lang="en-US" altLang="ja-JP" sz="1200" dirty="0" smtClean="0">
                <a:solidFill>
                  <a:schemeClr val="tx1"/>
                </a:solidFill>
                <a:latin typeface="+mn-ea"/>
              </a:rPr>
              <a:t>2020</a:t>
            </a:r>
            <a:r>
              <a:rPr lang="ja-JP" altLang="ja-JP" sz="1200" dirty="0" smtClean="0">
                <a:solidFill>
                  <a:schemeClr val="tx1"/>
                </a:solidFill>
                <a:latin typeface="+mn-ea"/>
              </a:rPr>
              <a:t>）年に、八丈町と本校との避難所設置の連携協定を改めて</a:t>
            </a:r>
            <a:r>
              <a:rPr lang="ja-JP" altLang="en-US" sz="1200" dirty="0" smtClean="0">
                <a:solidFill>
                  <a:schemeClr val="tx1"/>
                </a:solidFill>
                <a:latin typeface="+mn-ea"/>
              </a:rPr>
              <a:t>結びました。</a:t>
            </a:r>
            <a:endParaRPr lang="ja-JP" altLang="ja-JP" sz="1200" dirty="0" smtClean="0">
              <a:solidFill>
                <a:schemeClr val="tx1"/>
              </a:solidFill>
              <a:latin typeface="+mn-ea"/>
            </a:endParaRPr>
          </a:p>
          <a:p>
            <a:r>
              <a:rPr lang="ja-JP" altLang="en-US" sz="1200" dirty="0" smtClean="0">
                <a:solidFill>
                  <a:schemeClr val="tx1"/>
                </a:solidFill>
                <a:latin typeface="+mn-ea"/>
              </a:rPr>
              <a:t>　</a:t>
            </a:r>
            <a:r>
              <a:rPr lang="ja-JP" altLang="ja-JP" sz="1200" dirty="0" smtClean="0">
                <a:solidFill>
                  <a:schemeClr val="tx1"/>
                </a:solidFill>
                <a:latin typeface="+mn-ea"/>
              </a:rPr>
              <a:t>本校は、八丈島に設置された都立高校として、台風、地震、津波、火山噴火、土砂崩れなど、災害安全教育と防災対策は必要不可欠で</a:t>
            </a:r>
            <a:r>
              <a:rPr lang="ja-JP" altLang="en-US" sz="1200" dirty="0" smtClean="0">
                <a:solidFill>
                  <a:schemeClr val="tx1"/>
                </a:solidFill>
                <a:latin typeface="+mn-ea"/>
              </a:rPr>
              <a:t>す</a:t>
            </a:r>
            <a:r>
              <a:rPr lang="ja-JP" altLang="ja-JP" sz="1200" dirty="0" smtClean="0">
                <a:solidFill>
                  <a:schemeClr val="tx1"/>
                </a:solidFill>
                <a:latin typeface="+mn-ea"/>
              </a:rPr>
              <a:t>。</a:t>
            </a:r>
            <a:r>
              <a:rPr lang="ja-JP" altLang="en-US" sz="1200" dirty="0" smtClean="0">
                <a:solidFill>
                  <a:schemeClr val="tx1"/>
                </a:solidFill>
                <a:latin typeface="+mn-ea"/>
              </a:rPr>
              <a:t>毎年</a:t>
            </a:r>
            <a:r>
              <a:rPr lang="ja-JP" altLang="ja-JP" sz="1200" dirty="0" smtClean="0">
                <a:solidFill>
                  <a:schemeClr val="tx1"/>
                </a:solidFill>
                <a:latin typeface="+mn-ea"/>
              </a:rPr>
              <a:t>、全日制課程・定時制課程ともに、避難訓練をはじめ、宿泊防災訓練を生徒の主体性を生かして実施するとともに、八丈町役場、消防本部、警察署、子ども家庭支援センター、町立中学校、京都大学などと緊密な連携を図って取り組んで</a:t>
            </a:r>
            <a:r>
              <a:rPr lang="ja-JP" altLang="en-US" sz="1200" dirty="0" smtClean="0">
                <a:solidFill>
                  <a:schemeClr val="tx1"/>
                </a:solidFill>
                <a:latin typeface="+mn-ea"/>
              </a:rPr>
              <a:t>います。</a:t>
            </a:r>
            <a:endParaRPr lang="en-US" altLang="ja-JP" sz="1200" dirty="0" smtClean="0">
              <a:solidFill>
                <a:schemeClr val="tx1"/>
              </a:solidFill>
              <a:latin typeface="+mn-ea"/>
            </a:endParaRPr>
          </a:p>
          <a:p>
            <a:r>
              <a:rPr lang="ja-JP" altLang="en-US" sz="1200" dirty="0">
                <a:solidFill>
                  <a:schemeClr val="tx1"/>
                </a:solidFill>
                <a:latin typeface="+mn-ea"/>
              </a:rPr>
              <a:t>　</a:t>
            </a:r>
            <a:r>
              <a:rPr lang="ja-JP" altLang="en-US" sz="1200" dirty="0" smtClean="0">
                <a:solidFill>
                  <a:schemeClr val="tx1"/>
                </a:solidFill>
                <a:latin typeface="+mn-ea"/>
              </a:rPr>
              <a:t>また、これらに加え、</a:t>
            </a:r>
            <a:r>
              <a:rPr lang="en-US" altLang="ja-JP" sz="1200" dirty="0" smtClean="0">
                <a:solidFill>
                  <a:schemeClr val="tx1"/>
                </a:solidFill>
                <a:latin typeface="+mn-ea"/>
              </a:rPr>
              <a:t>COVID-19</a:t>
            </a:r>
            <a:r>
              <a:rPr lang="ja-JP" altLang="ja-JP" sz="1200" dirty="0" smtClean="0">
                <a:solidFill>
                  <a:schemeClr val="tx1"/>
                </a:solidFill>
                <a:latin typeface="+mn-ea"/>
              </a:rPr>
              <a:t>の感染予防と拡大防止についても、いわば災害安全として取り組んで</a:t>
            </a:r>
            <a:r>
              <a:rPr lang="ja-JP" altLang="en-US" sz="1200" dirty="0" smtClean="0">
                <a:solidFill>
                  <a:schemeClr val="tx1"/>
                </a:solidFill>
                <a:latin typeface="+mn-ea"/>
              </a:rPr>
              <a:t>きました</a:t>
            </a:r>
            <a:r>
              <a:rPr lang="ja-JP" altLang="en-US" sz="1200" dirty="0">
                <a:solidFill>
                  <a:schemeClr val="tx1"/>
                </a:solidFill>
                <a:latin typeface="+mn-ea"/>
              </a:rPr>
              <a:t>。</a:t>
            </a:r>
            <a:endParaRPr lang="ja-JP" altLang="ja-JP" sz="1200" dirty="0" smtClean="0">
              <a:solidFill>
                <a:schemeClr val="tx1"/>
              </a:solidFill>
              <a:latin typeface="+mn-ea"/>
            </a:endParaRPr>
          </a:p>
          <a:p>
            <a:r>
              <a:rPr lang="ja-JP" altLang="en-US" sz="1200" dirty="0" smtClean="0">
                <a:solidFill>
                  <a:schemeClr val="tx1"/>
                </a:solidFill>
                <a:latin typeface="+mn-ea"/>
              </a:rPr>
              <a:t>　</a:t>
            </a:r>
            <a:r>
              <a:rPr lang="ja-JP" altLang="ja-JP" sz="1200" dirty="0" smtClean="0">
                <a:solidFill>
                  <a:schemeClr val="tx1"/>
                </a:solidFill>
                <a:latin typeface="+mn-ea"/>
              </a:rPr>
              <a:t>今後も、これまでの取組や成果をもとに、更なる災害安全や交通安全、生活安全に取り組んで</a:t>
            </a:r>
            <a:r>
              <a:rPr lang="ja-JP" altLang="en-US" sz="1200" dirty="0" smtClean="0">
                <a:solidFill>
                  <a:schemeClr val="tx1"/>
                </a:solidFill>
                <a:latin typeface="+mn-ea"/>
              </a:rPr>
              <a:t>まいります</a:t>
            </a:r>
            <a:r>
              <a:rPr lang="ja-JP" altLang="en-US" sz="1200" dirty="0">
                <a:solidFill>
                  <a:schemeClr val="tx1"/>
                </a:solidFill>
                <a:latin typeface="+mn-ea"/>
              </a:rPr>
              <a:t>。</a:t>
            </a:r>
            <a:endParaRPr lang="ja-JP" altLang="ja-JP" sz="1200" dirty="0">
              <a:solidFill>
                <a:schemeClr val="tx1"/>
              </a:solidFill>
              <a:latin typeface="+mn-ea"/>
            </a:endParaRPr>
          </a:p>
        </p:txBody>
      </p:sp>
      <p:sp>
        <p:nvSpPr>
          <p:cNvPr id="23" name="テキスト ボックス 22">
            <a:extLst>
              <a:ext uri="{FF2B5EF4-FFF2-40B4-BE49-F238E27FC236}">
                <a16:creationId xmlns:a16="http://schemas.microsoft.com/office/drawing/2014/main" id="{F6325067-4509-EA45-AE83-32EBE3CD1B2F}"/>
              </a:ext>
            </a:extLst>
          </p:cNvPr>
          <p:cNvSpPr txBox="1"/>
          <p:nvPr/>
        </p:nvSpPr>
        <p:spPr>
          <a:xfrm>
            <a:off x="375071" y="543956"/>
            <a:ext cx="6673429" cy="1092607"/>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nSpc>
                <a:spcPts val="1300"/>
              </a:lnSpc>
            </a:pPr>
            <a:r>
              <a:rPr lang="ja-JP" altLang="en-US" sz="1200" kern="1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rPr>
              <a:t>令和２年</a:t>
            </a:r>
            <a:r>
              <a:rPr lang="en-US" altLang="ja-JP" sz="1200" kern="1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rPr>
              <a:t>10</a:t>
            </a:r>
            <a:r>
              <a:rPr lang="ja-JP" altLang="en-US" sz="1200" kern="1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rPr>
              <a:t>月　　指定</a:t>
            </a:r>
            <a:r>
              <a:rPr lang="ja-JP" altLang="en-US" sz="1200" kern="100" dirty="0">
                <a:solidFill>
                  <a:schemeClr val="tx1"/>
                </a:solidFill>
                <a:latin typeface="MS Mincho" panose="02020609040205080304" pitchFamily="49" charset="-128"/>
                <a:ea typeface="MS Mincho" panose="02020609040205080304" pitchFamily="49" charset="-128"/>
                <a:cs typeface="Times New Roman" panose="02020603050405020304" pitchFamily="18" charset="0"/>
              </a:rPr>
              <a:t>緊急避難場所協定　</a:t>
            </a:r>
            <a:r>
              <a:rPr lang="ja-JP" altLang="ja-JP" sz="1200" kern="100" dirty="0">
                <a:solidFill>
                  <a:schemeClr val="tx1"/>
                </a:solidFill>
                <a:latin typeface="MS Mincho" panose="02020609040205080304" pitchFamily="49" charset="-128"/>
                <a:ea typeface="MS Mincho" panose="02020609040205080304" pitchFamily="49" charset="-128"/>
                <a:cs typeface="Times New Roman" panose="02020603050405020304" pitchFamily="18" charset="0"/>
              </a:rPr>
              <a:t>八丈高校（格技棟</a:t>
            </a:r>
            <a:r>
              <a:rPr lang="ja-JP" altLang="ja-JP" sz="1200" kern="1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rPr>
              <a:t>）</a:t>
            </a:r>
            <a:r>
              <a:rPr lang="ja-JP" altLang="en-US" sz="1200" kern="100" dirty="0" smtClean="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台風</a:t>
            </a:r>
            <a:r>
              <a:rPr lang="en-US" altLang="ja-JP" sz="1200" kern="100" dirty="0" smtClean="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14</a:t>
            </a:r>
            <a:r>
              <a:rPr lang="ja-JP" altLang="en-US" sz="1200" kern="100" dirty="0" smtClean="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号接近</a:t>
            </a:r>
            <a:r>
              <a:rPr lang="ja-JP" altLang="en-US" sz="1200" kern="1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時に</a:t>
            </a:r>
            <a:r>
              <a:rPr lang="ja-JP" altLang="ja-JP" sz="1200" kern="1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避難所</a:t>
            </a:r>
            <a:r>
              <a:rPr lang="ja-JP" altLang="en-US" sz="1200" kern="1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を</a:t>
            </a:r>
            <a:r>
              <a:rPr lang="ja-JP" altLang="ja-JP" sz="1200" kern="1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開設</a:t>
            </a:r>
          </a:p>
          <a:p>
            <a:pPr>
              <a:lnSpc>
                <a:spcPts val="1300"/>
              </a:lnSpc>
            </a:pPr>
            <a:r>
              <a:rPr kumimoji="1" lang="ja-JP" altLang="en-US" sz="1200" dirty="0">
                <a:solidFill>
                  <a:schemeClr val="tx1"/>
                </a:solidFill>
                <a:latin typeface="MS Mincho" panose="02020609040205080304" pitchFamily="49" charset="-128"/>
                <a:ea typeface="MS Mincho" panose="02020609040205080304" pitchFamily="49" charset="-128"/>
              </a:rPr>
              <a:t>令和</a:t>
            </a:r>
            <a:r>
              <a:rPr kumimoji="1" lang="ja-JP" altLang="en-US" sz="1200" dirty="0" smtClean="0">
                <a:solidFill>
                  <a:schemeClr val="tx1"/>
                </a:solidFill>
                <a:latin typeface="MS Mincho" panose="02020609040205080304" pitchFamily="49" charset="-128"/>
                <a:ea typeface="MS Mincho" panose="02020609040205080304" pitchFamily="49" charset="-128"/>
              </a:rPr>
              <a:t>２年度　</a:t>
            </a:r>
            <a:r>
              <a:rPr kumimoji="1" lang="ja-JP" altLang="en-US" sz="1200" dirty="0">
                <a:solidFill>
                  <a:schemeClr val="tx1"/>
                </a:solidFill>
                <a:latin typeface="MS Mincho" panose="02020609040205080304" pitchFamily="49" charset="-128"/>
                <a:ea typeface="MS Mincho" panose="02020609040205080304" pitchFamily="49" charset="-128"/>
              </a:rPr>
              <a:t>　</a:t>
            </a:r>
            <a:r>
              <a:rPr kumimoji="1" lang="ja-JP" altLang="en-US" sz="1200" dirty="0" smtClean="0">
                <a:solidFill>
                  <a:schemeClr val="tx1"/>
                </a:solidFill>
                <a:latin typeface="MS Mincho" panose="02020609040205080304" pitchFamily="49" charset="-128"/>
                <a:ea typeface="MS Mincho" panose="02020609040205080304" pitchFamily="49" charset="-128"/>
              </a:rPr>
              <a:t>　八丈</a:t>
            </a:r>
            <a:r>
              <a:rPr kumimoji="1" lang="ja-JP" altLang="en-US" sz="1200" dirty="0">
                <a:solidFill>
                  <a:schemeClr val="tx1"/>
                </a:solidFill>
                <a:latin typeface="MS Mincho" panose="02020609040205080304" pitchFamily="49" charset="-128"/>
                <a:ea typeface="MS Mincho" panose="02020609040205080304" pitchFamily="49" charset="-128"/>
              </a:rPr>
              <a:t>防災マップ</a:t>
            </a:r>
            <a:r>
              <a:rPr kumimoji="1" lang="ja-JP" altLang="en-US" sz="1200" dirty="0" smtClean="0">
                <a:solidFill>
                  <a:schemeClr val="tx1"/>
                </a:solidFill>
                <a:latin typeface="MS Mincho" panose="02020609040205080304" pitchFamily="49" charset="-128"/>
                <a:ea typeface="MS Mincho" panose="02020609040205080304" pitchFamily="49" charset="-128"/>
              </a:rPr>
              <a:t>完成</a:t>
            </a:r>
            <a:endParaRPr kumimoji="1" lang="en-US" altLang="ja-JP" sz="1200" dirty="0" smtClean="0">
              <a:solidFill>
                <a:schemeClr val="tx1"/>
              </a:solidFill>
              <a:latin typeface="MS Mincho" panose="02020609040205080304" pitchFamily="49" charset="-128"/>
              <a:ea typeface="MS Mincho" panose="02020609040205080304" pitchFamily="49" charset="-128"/>
            </a:endParaRPr>
          </a:p>
          <a:p>
            <a:pPr>
              <a:lnSpc>
                <a:spcPts val="1300"/>
              </a:lnSpc>
            </a:pPr>
            <a:r>
              <a:rPr kumimoji="1" lang="ja-JP" altLang="en-US" sz="1200" dirty="0">
                <a:solidFill>
                  <a:schemeClr val="tx1"/>
                </a:solidFill>
                <a:latin typeface="MS Mincho" panose="02020609040205080304" pitchFamily="49" charset="-128"/>
                <a:ea typeface="MS Mincho" panose="02020609040205080304" pitchFamily="49" charset="-128"/>
                <a:cs typeface="Times New Roman" panose="02020603050405020304" pitchFamily="18" charset="0"/>
              </a:rPr>
              <a:t>　</a:t>
            </a:r>
            <a:r>
              <a:rPr kumimoji="1" lang="ja-JP" altLang="en-US" sz="12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rPr>
              <a:t>　　　　　　　</a:t>
            </a:r>
            <a:r>
              <a:rPr lang="ja-JP" altLang="en-US" sz="12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rPr>
              <a:t>令和３年度</a:t>
            </a:r>
            <a:r>
              <a:rPr lang="ja-JP" altLang="en-US" sz="1200" dirty="0">
                <a:solidFill>
                  <a:schemeClr val="tx1"/>
                </a:solidFill>
                <a:latin typeface="MS Mincho" panose="02020609040205080304" pitchFamily="49" charset="-128"/>
                <a:ea typeface="MS Mincho" panose="02020609040205080304" pitchFamily="49" charset="-128"/>
                <a:cs typeface="Times New Roman" panose="02020603050405020304" pitchFamily="18" charset="0"/>
              </a:rPr>
              <a:t>　</a:t>
            </a:r>
            <a:r>
              <a:rPr lang="ja-JP" altLang="en-US" sz="12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rPr>
              <a:t>　自転車</a:t>
            </a:r>
            <a:r>
              <a:rPr lang="ja-JP" altLang="en-US" sz="1200" dirty="0">
                <a:solidFill>
                  <a:schemeClr val="tx1"/>
                </a:solidFill>
                <a:latin typeface="MS Mincho" panose="02020609040205080304" pitchFamily="49" charset="-128"/>
                <a:ea typeface="MS Mincho" panose="02020609040205080304" pitchFamily="49" charset="-128"/>
                <a:cs typeface="Times New Roman" panose="02020603050405020304" pitchFamily="18" charset="0"/>
              </a:rPr>
              <a:t>保険加入率・ヘルメット着用率</a:t>
            </a:r>
            <a:r>
              <a:rPr lang="en-US" altLang="ja-JP" sz="1200" dirty="0">
                <a:solidFill>
                  <a:schemeClr val="tx1"/>
                </a:solidFill>
                <a:latin typeface="MS Mincho" panose="02020609040205080304" pitchFamily="49" charset="-128"/>
                <a:ea typeface="MS Mincho" panose="02020609040205080304" pitchFamily="49" charset="-128"/>
                <a:cs typeface="Times New Roman" panose="02020603050405020304" pitchFamily="18" charset="0"/>
              </a:rPr>
              <a:t>100</a:t>
            </a:r>
            <a:r>
              <a:rPr lang="ja-JP" altLang="en-US" sz="12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rPr>
              <a:t>％</a:t>
            </a:r>
            <a:endParaRPr lang="en-US" altLang="ja-JP" sz="12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endParaRPr>
          </a:p>
          <a:p>
            <a:pPr>
              <a:lnSpc>
                <a:spcPts val="1300"/>
              </a:lnSpc>
            </a:pPr>
            <a:r>
              <a:rPr lang="ja-JP" altLang="en-US" sz="1200" kern="1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rPr>
              <a:t>令和４年</a:t>
            </a:r>
            <a:r>
              <a:rPr lang="ja-JP" altLang="en-US" sz="1200" kern="1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rPr>
              <a:t>１月</a:t>
            </a:r>
            <a:r>
              <a:rPr lang="ja-JP" altLang="en-US" sz="1200" kern="100" dirty="0">
                <a:solidFill>
                  <a:schemeClr val="tx1"/>
                </a:solidFill>
                <a:latin typeface="MS Mincho" panose="02020609040205080304" pitchFamily="49" charset="-128"/>
                <a:ea typeface="MS Mincho" panose="02020609040205080304" pitchFamily="49" charset="-128"/>
                <a:cs typeface="Times New Roman" panose="02020603050405020304" pitchFamily="18" charset="0"/>
              </a:rPr>
              <a:t>　</a:t>
            </a:r>
            <a:r>
              <a:rPr lang="ja-JP" altLang="en-US" sz="1200" kern="1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rPr>
              <a:t>　第</a:t>
            </a:r>
            <a:r>
              <a:rPr lang="en-US" altLang="ja-JP" sz="1200" kern="1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rPr>
              <a:t>10</a:t>
            </a:r>
            <a:r>
              <a:rPr lang="ja-JP" altLang="en-US" sz="1200" kern="100" dirty="0">
                <a:solidFill>
                  <a:schemeClr val="tx1"/>
                </a:solidFill>
                <a:latin typeface="MS Mincho" panose="02020609040205080304" pitchFamily="49" charset="-128"/>
                <a:ea typeface="MS Mincho" panose="02020609040205080304" pitchFamily="49" charset="-128"/>
                <a:cs typeface="Times New Roman" panose="02020603050405020304" pitchFamily="18" charset="0"/>
              </a:rPr>
              <a:t>版</a:t>
            </a:r>
            <a:r>
              <a:rPr lang="ja-JP" altLang="ja-JP" sz="1200" kern="100" dirty="0">
                <a:solidFill>
                  <a:schemeClr val="tx1"/>
                </a:solidFill>
                <a:latin typeface="MS Mincho" panose="02020609040205080304" pitchFamily="49" charset="-128"/>
                <a:ea typeface="MS Mincho" panose="02020609040205080304" pitchFamily="49" charset="-128"/>
                <a:cs typeface="Times New Roman" panose="02020603050405020304" pitchFamily="18" charset="0"/>
              </a:rPr>
              <a:t>学校危機管理計画</a:t>
            </a:r>
            <a:r>
              <a:rPr lang="ja-JP" altLang="ja-JP" sz="1200" kern="1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rPr>
              <a:t>完成</a:t>
            </a:r>
            <a:endParaRPr lang="en-US" altLang="ja-JP" sz="1200" kern="100" dirty="0" smtClean="0">
              <a:solidFill>
                <a:schemeClr val="tx1"/>
              </a:solidFill>
              <a:latin typeface="MS Mincho" panose="02020609040205080304" pitchFamily="49" charset="-128"/>
              <a:ea typeface="MS Mincho" panose="02020609040205080304" pitchFamily="49" charset="-128"/>
              <a:cs typeface="Times New Roman" panose="02020603050405020304" pitchFamily="18" charset="0"/>
            </a:endParaRPr>
          </a:p>
          <a:p>
            <a:pPr marL="1257300" indent="-1257300">
              <a:lnSpc>
                <a:spcPts val="1300"/>
              </a:lnSpc>
            </a:pPr>
            <a:r>
              <a:rPr lang="ja-JP" altLang="en-US" sz="1200" dirty="0" smtClean="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令和２・３年度　</a:t>
            </a:r>
            <a:r>
              <a:rPr lang="ja-JP" altLang="en-US" sz="12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教員３名が東京都教育委員会開催の防災士養成講座を受講し、防災士の資格を取得。</a:t>
            </a:r>
            <a:r>
              <a:rPr lang="ja-JP" altLang="ja-JP" sz="1200" dirty="0" smtClean="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研修</a:t>
            </a:r>
            <a:r>
              <a:rPr lang="ja-JP" altLang="ja-JP" sz="12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内容を学校に持ち帰り、教員研修を</a:t>
            </a:r>
            <a:r>
              <a:rPr lang="ja-JP" altLang="ja-JP" sz="1200" dirty="0" smtClean="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実施</a:t>
            </a:r>
            <a:endParaRPr kumimoji="1" lang="en-US" altLang="ja-JP" sz="1200" dirty="0">
              <a:solidFill>
                <a:schemeClr val="tx1"/>
              </a:solidFill>
              <a:latin typeface="MS Mincho" panose="02020609040205080304" pitchFamily="49" charset="-128"/>
              <a:ea typeface="MS Mincho" panose="02020609040205080304" pitchFamily="49" charset="-128"/>
            </a:endParaRPr>
          </a:p>
        </p:txBody>
      </p:sp>
      <p:sp>
        <p:nvSpPr>
          <p:cNvPr id="6" name="正方形/長方形 5"/>
          <p:cNvSpPr/>
          <p:nvPr/>
        </p:nvSpPr>
        <p:spPr>
          <a:xfrm>
            <a:off x="375072" y="5786614"/>
            <a:ext cx="7779024" cy="1015663"/>
          </a:xfrm>
          <a:prstGeom prst="rect">
            <a:avLst/>
          </a:prstGeom>
        </p:spPr>
        <p:txBody>
          <a:bodyPr wrap="square">
            <a:spAutoFit/>
          </a:bodyPr>
          <a:lstStyle/>
          <a:p>
            <a:pPr lvl="0"/>
            <a:r>
              <a:rPr kumimoji="1" lang="ja-JP" altLang="en-US" sz="1200" dirty="0">
                <a:solidFill>
                  <a:prstClr val="black"/>
                </a:solidFill>
              </a:rPr>
              <a:t>関係機関との連携及び協力団体</a:t>
            </a:r>
            <a:endParaRPr kumimoji="1" lang="en-US" altLang="ja-JP" sz="1200" dirty="0">
              <a:solidFill>
                <a:prstClr val="black"/>
              </a:solidFill>
            </a:endParaRPr>
          </a:p>
          <a:p>
            <a:pPr lvl="0"/>
            <a:r>
              <a:rPr kumimoji="1" lang="ja-JP" altLang="en-US" sz="1200" dirty="0">
                <a:solidFill>
                  <a:prstClr val="black"/>
                </a:solidFill>
              </a:rPr>
              <a:t>　○町役場：防災講話の協力　 ○警察署：セーフティ教室の協力</a:t>
            </a:r>
            <a:r>
              <a:rPr kumimoji="1" lang="en-US" altLang="ja-JP" sz="1200" dirty="0">
                <a:solidFill>
                  <a:prstClr val="black"/>
                </a:solidFill>
              </a:rPr>
              <a:t>  </a:t>
            </a:r>
            <a:r>
              <a:rPr kumimoji="1" lang="ja-JP" altLang="en-US" sz="1200" dirty="0">
                <a:solidFill>
                  <a:prstClr val="black"/>
                </a:solidFill>
              </a:rPr>
              <a:t>○京都大学：「学びコーディネーター事業」</a:t>
            </a:r>
            <a:endParaRPr kumimoji="1" lang="en-US" altLang="ja-JP" sz="1200" dirty="0">
              <a:solidFill>
                <a:prstClr val="black"/>
              </a:solidFill>
            </a:endParaRPr>
          </a:p>
          <a:p>
            <a:pPr lvl="0"/>
            <a:r>
              <a:rPr kumimoji="1" lang="ja-JP" altLang="en-US" sz="1200" dirty="0">
                <a:solidFill>
                  <a:prstClr val="black"/>
                </a:solidFill>
              </a:rPr>
              <a:t>　○消防本部：初期消火訓練の協力、煙体験ハウス、宿泊防災訓練において講話、救命講習などの協力</a:t>
            </a:r>
          </a:p>
          <a:p>
            <a:pPr lvl="0"/>
            <a:r>
              <a:rPr kumimoji="1" lang="ja-JP" altLang="en-US" sz="1200" dirty="0">
                <a:solidFill>
                  <a:prstClr val="black"/>
                </a:solidFill>
              </a:rPr>
              <a:t>　○子ども家庭支援センター・民生委員：独り暮らし生徒の生活把握　</a:t>
            </a:r>
            <a:r>
              <a:rPr kumimoji="1" lang="ja-JP" altLang="en-US" sz="1200" dirty="0">
                <a:solidFill>
                  <a:prstClr val="black"/>
                </a:solidFill>
                <a:latin typeface="+mn-ea"/>
              </a:rPr>
              <a:t>○</a:t>
            </a:r>
            <a:r>
              <a:rPr kumimoji="1" lang="en-US" altLang="ja-JP" sz="1200" dirty="0">
                <a:solidFill>
                  <a:prstClr val="black"/>
                </a:solidFill>
                <a:latin typeface="+mn-ea"/>
              </a:rPr>
              <a:t>NTT</a:t>
            </a:r>
            <a:r>
              <a:rPr kumimoji="1" lang="ja-JP" altLang="en-US" sz="1200" dirty="0">
                <a:solidFill>
                  <a:prstClr val="black"/>
                </a:solidFill>
                <a:latin typeface="+mn-ea"/>
              </a:rPr>
              <a:t>ドコモ：</a:t>
            </a:r>
            <a:r>
              <a:rPr kumimoji="1" lang="en-US" altLang="ja-JP" sz="1200" dirty="0">
                <a:solidFill>
                  <a:prstClr val="black"/>
                </a:solidFill>
                <a:latin typeface="+mn-ea"/>
              </a:rPr>
              <a:t>TOKYO</a:t>
            </a:r>
            <a:r>
              <a:rPr kumimoji="1" lang="ja-JP" altLang="en-US" sz="1200" dirty="0">
                <a:solidFill>
                  <a:prstClr val="black"/>
                </a:solidFill>
                <a:latin typeface="+mn-ea"/>
              </a:rPr>
              <a:t>ネット教室</a:t>
            </a:r>
            <a:endParaRPr kumimoji="1" lang="en-US" altLang="ja-JP" sz="1200" dirty="0">
              <a:solidFill>
                <a:prstClr val="black"/>
              </a:solidFill>
              <a:latin typeface="+mn-ea"/>
            </a:endParaRPr>
          </a:p>
          <a:p>
            <a:pPr lvl="0"/>
            <a:r>
              <a:rPr kumimoji="1" lang="ja-JP" altLang="en-US" sz="1200" dirty="0">
                <a:solidFill>
                  <a:prstClr val="black"/>
                </a:solidFill>
              </a:rPr>
              <a:t>　○八丈町立富士中学校：安全教育に関わる協議会での生徒会交流</a:t>
            </a:r>
            <a:endParaRPr kumimoji="1" lang="en-US" altLang="ja-JP" sz="1400" dirty="0">
              <a:solidFill>
                <a:prstClr val="black"/>
              </a:solidFill>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4324" y="1792877"/>
            <a:ext cx="1647610" cy="1235708"/>
          </a:xfrm>
          <a:prstGeom prst="rect">
            <a:avLst/>
          </a:prstGeom>
        </p:spPr>
      </p:pic>
      <p:sp>
        <p:nvSpPr>
          <p:cNvPr id="16" name="テキスト ボックス 15">
            <a:extLst>
              <a:ext uri="{FF2B5EF4-FFF2-40B4-BE49-F238E27FC236}">
                <a16:creationId xmlns:a16="http://schemas.microsoft.com/office/drawing/2014/main" id="{F6325067-4509-EA45-AE83-32EBE3CD1B2F}"/>
              </a:ext>
            </a:extLst>
          </p:cNvPr>
          <p:cNvSpPr txBox="1"/>
          <p:nvPr/>
        </p:nvSpPr>
        <p:spPr>
          <a:xfrm>
            <a:off x="181839" y="1689578"/>
            <a:ext cx="154899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kumimoji="1" lang="ja-JP" altLang="en-US" sz="1400" dirty="0"/>
              <a:t>今後</a:t>
            </a:r>
            <a:r>
              <a:rPr kumimoji="1" lang="ja-JP" altLang="en-US" sz="1400" dirty="0" smtClean="0"/>
              <a:t>の</a:t>
            </a:r>
            <a:r>
              <a:rPr kumimoji="1" lang="ja-JP" altLang="en-US" sz="1400" dirty="0"/>
              <a:t>課題</a:t>
            </a:r>
            <a:endParaRPr kumimoji="1" lang="en-US" altLang="ja-JP" sz="1400" dirty="0"/>
          </a:p>
        </p:txBody>
      </p:sp>
    </p:spTree>
    <p:extLst>
      <p:ext uri="{BB962C8B-B14F-4D97-AF65-F5344CB8AC3E}">
        <p14:creationId xmlns:p14="http://schemas.microsoft.com/office/powerpoint/2010/main" val="30562334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3211</TotalTime>
  <Words>1622</Words>
  <Application>Microsoft Office PowerPoint</Application>
  <PresentationFormat>A4 210 x 297 mm</PresentationFormat>
  <Paragraphs>78</Paragraphs>
  <Slides>4</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HGPGothicE</vt:lpstr>
      <vt:lpstr>ＭＳ 明朝</vt:lpstr>
      <vt:lpstr>ＭＳ 明朝</vt: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東京都</cp:lastModifiedBy>
  <cp:revision>201</cp:revision>
  <cp:lastPrinted>2021-03-15T04:09:26Z</cp:lastPrinted>
  <dcterms:created xsi:type="dcterms:W3CDTF">2020-01-23T23:42:15Z</dcterms:created>
  <dcterms:modified xsi:type="dcterms:W3CDTF">2021-12-16T08:59:51Z</dcterms:modified>
</cp:coreProperties>
</file>